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handoutMasterIdLst>
    <p:handoutMasterId r:id="rId31"/>
  </p:handoutMasterIdLst>
  <p:sldIdLst>
    <p:sldId id="875" r:id="rId2"/>
    <p:sldId id="830" r:id="rId3"/>
    <p:sldId id="511" r:id="rId4"/>
    <p:sldId id="593" r:id="rId5"/>
    <p:sldId id="647" r:id="rId6"/>
    <p:sldId id="779" r:id="rId7"/>
    <p:sldId id="513" r:id="rId8"/>
    <p:sldId id="648" r:id="rId9"/>
    <p:sldId id="649" r:id="rId10"/>
    <p:sldId id="780" r:id="rId11"/>
    <p:sldId id="650" r:id="rId12"/>
    <p:sldId id="534" r:id="rId13"/>
    <p:sldId id="799" r:id="rId14"/>
    <p:sldId id="800" r:id="rId15"/>
    <p:sldId id="801" r:id="rId16"/>
    <p:sldId id="802" r:id="rId17"/>
    <p:sldId id="876" r:id="rId18"/>
    <p:sldId id="667" r:id="rId19"/>
    <p:sldId id="668" r:id="rId20"/>
    <p:sldId id="669" r:id="rId21"/>
    <p:sldId id="670" r:id="rId22"/>
    <p:sldId id="877" r:id="rId23"/>
    <p:sldId id="673" r:id="rId24"/>
    <p:sldId id="807" r:id="rId25"/>
    <p:sldId id="808" r:id="rId26"/>
    <p:sldId id="809" r:id="rId27"/>
    <p:sldId id="810" r:id="rId28"/>
    <p:sldId id="677" r:id="rId29"/>
  </p:sldIdLst>
  <p:sldSz cx="12190413" cy="6858000"/>
  <p:notesSz cx="6858000" cy="9144000"/>
  <p:custDataLst>
    <p:tags r:id="rId32"/>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434"/>
  </p:normalViewPr>
  <p:slideViewPr>
    <p:cSldViewPr showGuides="1">
      <p:cViewPr varScale="1">
        <p:scale>
          <a:sx n="108" d="100"/>
          <a:sy n="108" d="100"/>
        </p:scale>
        <p:origin x="-636" y="-66"/>
      </p:cViewPr>
      <p:guideLst>
        <p:guide orient="horz" pos="2215"/>
        <p:guide pos="3876"/>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1999" cy="71999"/>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BFCF405C-F018-4744-BF3A-61A57E5979B3}" type="datetimeFigureOut">
              <a:rPr lang="zh-CN" altLang="en-US" strike="noStrike" noProof="1" smtClean="0">
                <a:latin typeface="+mn-lt"/>
                <a:ea typeface="+mn-ea"/>
                <a:cs typeface="+mn-cs"/>
              </a:rPr>
              <a:t>2021/6/12</a:t>
            </a:fld>
            <a:endParaRPr lang="zh-CN" altLang="en-US" strike="noStrike" noProof="1"/>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A480B1C5-A637-4865-8298-C5DA39476C11}" type="slidenum">
              <a:rPr lang="zh-CN" altLang="en-US" strike="noStrike" noProof="1" smtClean="0">
                <a:latin typeface="+mn-lt"/>
                <a:ea typeface="+mn-ea"/>
                <a:cs typeface="+mn-cs"/>
              </a:rPr>
              <a:t>‹#›</a:t>
            </a:fld>
            <a:endParaRPr lang="zh-CN" altLang="en-US" strike="noStrike" noProof="1"/>
          </a:p>
        </p:txBody>
      </p:sp>
    </p:spTree>
    <p:extLst>
      <p:ext uri="{BB962C8B-B14F-4D97-AF65-F5344CB8AC3E}">
        <p14:creationId xmlns:p14="http://schemas.microsoft.com/office/powerpoint/2010/main" val="2935320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056C4B4A-9E40-4340-885D-8BFCE69C445A}" type="datetimeFigureOut">
              <a:rPr lang="zh-CN" altLang="en-US" strike="noStrike" noProof="1" smtClean="0">
                <a:latin typeface="+mn-lt"/>
                <a:ea typeface="+mn-ea"/>
                <a:cs typeface="+mn-cs"/>
              </a:rPr>
              <a:t>2021/6/12</a:t>
            </a:fld>
            <a:endParaRPr lang="zh-CN" altLang="en-US" strike="noStrike" noProof="1"/>
          </a:p>
        </p:txBody>
      </p:sp>
      <p:sp>
        <p:nvSpPr>
          <p:cNvPr id="12292" name="幻灯片图像占位符 3"/>
          <p:cNvSpPr>
            <a:spLocks noGrp="1" noRot="1" noChangeAspect="1"/>
          </p:cNvSpPr>
          <p:nvPr>
            <p:ph type="sldImg" idx="6"/>
          </p:nvPr>
        </p:nvSpPr>
        <p:spPr>
          <a:xfrm>
            <a:off x="382588" y="685800"/>
            <a:ext cx="6092825" cy="3429000"/>
          </a:xfrm>
          <a:prstGeom prst="rect">
            <a:avLst/>
          </a:prstGeom>
          <a:noFill/>
          <a:ln w="12700" cap="flat" cmpd="sng">
            <a:solidFill>
              <a:srgbClr val="000000"/>
            </a:solidFill>
            <a:prstDash val="solid"/>
            <a:round/>
            <a:headEnd type="none" w="med" len="med"/>
            <a:tailEnd type="none" w="med" len="med"/>
          </a:ln>
        </p:spPr>
      </p:sp>
      <p:sp>
        <p:nvSpPr>
          <p:cNvPr id="12293" name="备注占位符 4"/>
          <p:cNvSpPr>
            <a:spLocks noGrp="1"/>
          </p:cNvSpPr>
          <p:nvPr>
            <p:ph type="body" sz="quarter" idx="7"/>
          </p:nvPr>
        </p:nvSpPr>
        <p:spPr>
          <a:xfrm>
            <a:off x="685800" y="4343400"/>
            <a:ext cx="5486400" cy="4114800"/>
          </a:xfrm>
          <a:prstGeom prst="rect">
            <a:avLst/>
          </a:prstGeom>
          <a:noFill/>
          <a:ln w="9525">
            <a:noFill/>
          </a:ln>
        </p:spPr>
        <p:txBody>
          <a:bodyPr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1140987F-6F2F-40F3-A410-499DD921CA4B}" type="slidenum">
              <a:rPr lang="zh-CN" altLang="en-US" strike="noStrike" noProof="1" smtClean="0">
                <a:latin typeface="+mn-lt"/>
                <a:ea typeface="+mn-ea"/>
                <a:cs typeface="+mn-cs"/>
              </a:rPr>
              <a:t>‹#›</a:t>
            </a:fld>
            <a:endParaRPr lang="zh-CN" altLang="en-US" strike="noStrike" noProof="1"/>
          </a:p>
        </p:txBody>
      </p:sp>
    </p:spTree>
    <p:extLst>
      <p:ext uri="{BB962C8B-B14F-4D97-AF65-F5344CB8AC3E}">
        <p14:creationId xmlns:p14="http://schemas.microsoft.com/office/powerpoint/2010/main" val="191578328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idx="4294967295"/>
          </p:nvPr>
        </p:nvSpPr>
        <p:spPr>
          <a:xfrm>
            <a:off x="381000" y="685800"/>
            <a:ext cx="6096000" cy="3429000"/>
          </a:xfrm>
          <a:prstGeom prst="rect">
            <a:avLst/>
          </a:prstGeom>
          <a:noFill/>
          <a:ln w="12700">
            <a:round/>
          </a:ln>
        </p:spPr>
      </p:sp>
      <p:sp>
        <p:nvSpPr>
          <p:cNvPr id="12290" name="文本占位符 2"/>
          <p:cNvSpPr>
            <a:spLocks noGrp="1"/>
          </p:cNvSpPr>
          <p:nvPr>
            <p:ph type="body" idx="1"/>
          </p:nvPr>
        </p:nvSpPr>
        <p:spPr>
          <a:xfrm>
            <a:off x="685800" y="4343400"/>
            <a:ext cx="5486400" cy="4114800"/>
          </a:xfrm>
          <a:prstGeom prst="rect">
            <a:avLst/>
          </a:prstGeom>
          <a:noFill/>
          <a:ln>
            <a:miter lim="800000"/>
          </a:ln>
        </p:spPr>
        <p:txBody>
          <a:bodyPr vert="horz"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黑体" panose="02010609060101010101" pitchFamily="49" charset="-122"/>
                <a:ea typeface="黑体" panose="02010609060101010101" pitchFamily="49"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黑体" panose="02010609060101010101" pitchFamily="49" charset="-122"/>
                <a:ea typeface="黑体" panose="02010609060101010101" pitchFamily="49"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黑体" panose="02010609060101010101" pitchFamily="49" charset="-122"/>
                <a:ea typeface="黑体" panose="02010609060101010101" pitchFamily="49"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黑体" panose="02010609060101010101" pitchFamily="49" charset="-122"/>
                <a:ea typeface="黑体" panose="02010609060101010101" pitchFamily="49"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黑体" panose="02010609060101010101" pitchFamily="49" charset="-122"/>
                <a:ea typeface="黑体" panose="02010609060101010101" pitchFamily="49" charset="-122"/>
              </a:defRPr>
            </a:lvl5pPr>
          </a:lstStyle>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竖向侧栏版式">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4_竖向侧栏版式">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竖向侧栏版式">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标题 1"/>
          <p:cNvSpPr>
            <a:spLocks noGrp="1"/>
          </p:cNvSpPr>
          <p:nvPr>
            <p:ph type="ctrTitle"/>
          </p:nvPr>
        </p:nvSpPr>
        <p:spPr>
          <a:xfrm>
            <a:off x="911419" y="2260600"/>
            <a:ext cx="10363140" cy="1511299"/>
          </a:xfrm>
          <a:prstGeom prst="rect">
            <a:avLst/>
          </a:prstGeom>
        </p:spPr>
        <p:txBody>
          <a:bodyPr anchor="ctr"/>
          <a:lstStyle>
            <a:lvl1pPr>
              <a:defRPr sz="5335" b="1">
                <a:solidFill>
                  <a:schemeClr val="tx1"/>
                </a:solidFill>
                <a:latin typeface="+mj-lt"/>
              </a:defRPr>
            </a:lvl1pPr>
          </a:lstStyle>
          <a:p>
            <a:pPr fontAlgn="base"/>
            <a:r>
              <a:rPr lang="zh-CN" altLang="en-US" sz="5335" strike="noStrike" noProof="1"/>
              <a:t>单击此处编辑母版标题样式</a:t>
            </a:r>
            <a:endParaRPr lang="zh-CN" altLang="en-US" strike="noStrike" noProof="1"/>
          </a:p>
        </p:txBody>
      </p:sp>
      <p:sp>
        <p:nvSpPr>
          <p:cNvPr id="8" name="副标题 2"/>
          <p:cNvSpPr>
            <a:spLocks noGrp="1"/>
          </p:cNvSpPr>
          <p:nvPr>
            <p:ph type="subTitle" idx="1"/>
          </p:nvPr>
        </p:nvSpPr>
        <p:spPr>
          <a:xfrm>
            <a:off x="1828789" y="3886200"/>
            <a:ext cx="8534351" cy="886949"/>
          </a:xfrm>
          <a:prstGeom prst="rect">
            <a:avLst/>
          </a:prstGeom>
        </p:spPr>
        <p:txBody>
          <a:bodyPr anchor="ctr"/>
          <a:lstStyle>
            <a:lvl1pPr marL="0" indent="0" algn="ctr">
              <a:buNone/>
              <a:defRPr sz="3200" b="1">
                <a:solidFill>
                  <a:schemeClr val="tx1"/>
                </a:solidFill>
                <a:latin typeface="+mj-lt"/>
                <a:ea typeface="楷体_GB2312" panose="02010609030101010101" pitchFamily="49" charset="-122"/>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pPr fontAlgn="base"/>
            <a:r>
              <a:rPr lang="zh-CN" altLang="en-US" strike="noStrike" noProof="1"/>
              <a:t>单击此处编辑母版副标题样式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userDrawn="1"/>
        </p:nvSpPr>
        <p:spPr>
          <a:xfrm>
            <a:off x="-635" y="0"/>
            <a:ext cx="12191365" cy="2159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0" y="6713855"/>
            <a:ext cx="12190730" cy="179705"/>
          </a:xfrm>
          <a:prstGeom prst="rect">
            <a:avLst/>
          </a:prstGeom>
          <a:solidFill>
            <a:srgbClr val="411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a:off x="19050" y="26579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19050" y="671739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split orient="ver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8.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4" Type="http://schemas.openxmlformats.org/officeDocument/2006/relationships/image" Target="../media/image9.e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4.vml"/><Relationship Id="rId4" Type="http://schemas.openxmlformats.org/officeDocument/2006/relationships/image" Target="../media/image10.emf"/></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image" Target="../media/image14.png"/><Relationship Id="rId4" Type="http://schemas.openxmlformats.org/officeDocument/2006/relationships/image" Target="../media/image13.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圆角矩形 3"/>
          <p:cNvSpPr/>
          <p:nvPr/>
        </p:nvSpPr>
        <p:spPr>
          <a:xfrm>
            <a:off x="2207260" y="2346689"/>
            <a:ext cx="7276977" cy="1130182"/>
          </a:xfrm>
          <a:prstGeom prst="roundRect">
            <a:avLst/>
          </a:prstGeom>
          <a:solidFill>
            <a:schemeClr val="accent5">
              <a:lumMod val="20000"/>
              <a:lumOff val="80000"/>
              <a:alpha val="84000"/>
            </a:schemeClr>
          </a:solidFill>
          <a:ln w="9525" cap="flat" cmpd="sng" algn="ctr">
            <a:noFill/>
            <a:prstDash val="solid"/>
            <a:round/>
            <a:headEnd type="none" w="med" len="med"/>
            <a:tailEnd type="none" w="med" len="med"/>
          </a:ln>
        </p:spPr>
        <p:txBody>
          <a:bodyPr vert="horz" wrap="square" lIns="91430" tIns="45715" rIns="91430" bIns="45715"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endParaRPr lang="zh-CN" altLang="en-US"/>
          </a:p>
        </p:txBody>
      </p:sp>
      <p:sp>
        <p:nvSpPr>
          <p:cNvPr id="11267" name="标题 1"/>
          <p:cNvSpPr>
            <a:spLocks noGrp="1"/>
          </p:cNvSpPr>
          <p:nvPr>
            <p:ph type="ctrTitle" idx="4294967295"/>
          </p:nvPr>
        </p:nvSpPr>
        <p:spPr>
          <a:xfrm>
            <a:off x="2139409" y="2207003"/>
            <a:ext cx="7771590" cy="1409553"/>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Tx/>
              <a:buNone/>
              <a:defRPr lang="zh-CN" altLang="en-US" sz="5800">
                <a:solidFill>
                  <a:schemeClr val="tx2"/>
                </a:solidFill>
                <a:latin typeface="Times New Roman" panose="02020603050405020304" pitchFamily="18" charset="0"/>
                <a:ea typeface="黑体" panose="02010609060101010101" pitchFamily="49" charset="-122"/>
              </a:defRPr>
            </a:lvl1pPr>
          </a:lstStyle>
          <a:p>
            <a:pPr lvl="0">
              <a:lnSpc>
                <a:spcPct val="120000"/>
              </a:lnSpc>
              <a:buClrTx/>
              <a:buFontTx/>
            </a:pPr>
            <a:r>
              <a:rPr lang="zh-CN" altLang="zh-CN" sz="4400" b="1" dirty="0">
                <a:solidFill>
                  <a:srgbClr val="0070C0"/>
                </a:solidFill>
                <a:latin typeface="微软雅黑" panose="020B0503020204020204" pitchFamily="34" charset="-122"/>
                <a:ea typeface="微软雅黑" panose="020B0503020204020204" pitchFamily="34" charset="-122"/>
                <a:sym typeface="黑体" panose="02010609060101010101" pitchFamily="49" charset="-122"/>
              </a:rPr>
              <a:t>第八章 运动和力 章末复习</a:t>
            </a:r>
          </a:p>
        </p:txBody>
      </p:sp>
      <p:sp>
        <p:nvSpPr>
          <p:cNvPr id="11268" name="文本框 1"/>
          <p:cNvSpPr/>
          <p:nvPr/>
        </p:nvSpPr>
        <p:spPr>
          <a:xfrm>
            <a:off x="2607673" y="257508"/>
            <a:ext cx="6835063" cy="583565"/>
          </a:xfrm>
          <a:prstGeom prst="rect">
            <a:avLst/>
          </a:prstGeom>
          <a:solidFill>
            <a:schemeClr val="accent4">
              <a:lumMod val="20000"/>
              <a:lumOff val="80000"/>
            </a:schemeClr>
          </a:solid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zh-CN" sz="3200" dirty="0">
                <a:solidFill>
                  <a:srgbClr val="FF0000"/>
                </a:solidFill>
                <a:latin typeface="黑体" panose="02010609060101010101" pitchFamily="49" charset="-122"/>
                <a:ea typeface="黑体" panose="02010609060101010101" pitchFamily="49" charset="-122"/>
              </a:rPr>
              <a:t>人教版初中物理八年级下册第八章</a:t>
            </a: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676910" y="401320"/>
            <a:ext cx="10721975" cy="3415030"/>
          </a:xfrm>
          <a:prstGeom prst="rect">
            <a:avLst/>
          </a:prstGeom>
        </p:spPr>
        <p:txBody>
          <a:bodyPr wrap="square">
            <a:spAutoFit/>
          </a:bodyPr>
          <a:lstStyle/>
          <a:p>
            <a:pPr>
              <a:lnSpc>
                <a:spcPct val="150000"/>
              </a:lnSpc>
            </a:pPr>
            <a:r>
              <a:rPr lang="en-US" sz="2400" b="1" smtClean="0">
                <a:latin typeface="宋体" panose="02010600030101010101" pitchFamily="2" charset="-122"/>
                <a:cs typeface="宋体" panose="02010600030101010101" pitchFamily="2" charset="-122"/>
              </a:rPr>
              <a:t>2</a:t>
            </a:r>
            <a:r>
              <a:rPr altLang="zh-CN" sz="2400" b="1" smtClean="0">
                <a:latin typeface="宋体" panose="02010600030101010101" pitchFamily="2" charset="-122"/>
                <a:cs typeface="宋体" panose="02010600030101010101" pitchFamily="2" charset="-122"/>
              </a:rPr>
              <a:t>.静摩擦力</a:t>
            </a:r>
          </a:p>
          <a:p>
            <a:pPr>
              <a:lnSpc>
                <a:spcPct val="150000"/>
              </a:lnSpc>
            </a:pPr>
            <a:r>
              <a:rPr altLang="zh-CN" sz="2400" smtClean="0">
                <a:latin typeface="宋体" panose="02010600030101010101" pitchFamily="2" charset="-122"/>
                <a:cs typeface="宋体" panose="02010600030101010101" pitchFamily="2" charset="-122"/>
              </a:rPr>
              <a:t>(1)定义:两个相互接触的物体,当其中一个物体在另一个物体的表面上有相对运动趋势时,在接触面上就会产生一种阻碍相对运动趋势的力,这个力就叫静摩擦力.</a:t>
            </a:r>
          </a:p>
          <a:p>
            <a:pPr>
              <a:lnSpc>
                <a:spcPct val="150000"/>
              </a:lnSpc>
            </a:pPr>
            <a:r>
              <a:rPr altLang="zh-CN" sz="2400" smtClean="0">
                <a:latin typeface="宋体" panose="02010600030101010101" pitchFamily="2" charset="-122"/>
                <a:cs typeface="宋体" panose="02010600030101010101" pitchFamily="2" charset="-122"/>
              </a:rPr>
              <a:t>(2)大小:总等于使物体产生相对运动趋势的力(拉力、推力、重力等).</a:t>
            </a:r>
          </a:p>
          <a:p>
            <a:pPr>
              <a:lnSpc>
                <a:spcPct val="150000"/>
              </a:lnSpc>
            </a:pPr>
            <a:r>
              <a:rPr altLang="zh-CN" sz="2400" smtClean="0">
                <a:latin typeface="宋体" panose="02010600030101010101" pitchFamily="2" charset="-122"/>
                <a:cs typeface="宋体" panose="02010600030101010101" pitchFamily="2" charset="-122"/>
              </a:rPr>
              <a:t>(3)方向:</a:t>
            </a:r>
            <a:r>
              <a:rPr altLang="zh-CN" sz="2400" smtClean="0">
                <a:latin typeface="宋体" panose="02010600030101010101" pitchFamily="2" charset="-122"/>
                <a:ea typeface="宋体" panose="02010600030101010101" pitchFamily="2" charset="-122"/>
                <a:cs typeface="宋体" panose="02010600030101010101" pitchFamily="2" charset="-122"/>
              </a:rPr>
              <a:t>与物体相对运动趋势的方向相反.</a:t>
            </a:r>
          </a:p>
        </p:txBody>
      </p:sp>
      <p:sp>
        <p:nvSpPr>
          <p:cNvPr id="29" name="圆角矩形 28"/>
          <p:cNvSpPr/>
          <p:nvPr/>
        </p:nvSpPr>
        <p:spPr>
          <a:xfrm>
            <a:off x="598805" y="3787775"/>
            <a:ext cx="10657840" cy="2376805"/>
          </a:xfrm>
          <a:prstGeom prst="roundRect">
            <a:avLst/>
          </a:prstGeom>
          <a:noFill/>
          <a:ln>
            <a:noFill/>
          </a:ln>
          <a:extLst>
            <a:ext uri="{909E8E84-426E-40DD-AFC4-6F175D3DCCD1}">
              <a14:hiddenFill xmlns:a14="http://schemas.microsoft.com/office/drawing/2010/main">
                <a:solidFill>
                  <a:srgbClr val="FFFFCC"/>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zh-CN" sz="2200" b="1" smtClean="0">
                <a:solidFill>
                  <a:schemeClr val="tx1"/>
                </a:solidFill>
                <a:latin typeface="仿宋" panose="02010609060101010101" pitchFamily="49" charset="-122"/>
                <a:ea typeface="仿宋" panose="02010609060101010101" pitchFamily="49" charset="-122"/>
                <a:cs typeface="仿宋" panose="02010609060101010101" pitchFamily="49" charset="-122"/>
              </a:rPr>
              <a:t>对静摩擦力方向的理解</a:t>
            </a:r>
          </a:p>
          <a:p>
            <a:pPr algn="l">
              <a:lnSpc>
                <a:spcPct val="150000"/>
              </a:lnSpc>
            </a:pPr>
            <a:r>
              <a:rPr lang="zh-CN" altLang="zh-CN" sz="2200" smtClean="0">
                <a:solidFill>
                  <a:schemeClr val="tx1"/>
                </a:solidFill>
                <a:latin typeface="仿宋" panose="02010609060101010101" pitchFamily="49" charset="-122"/>
                <a:ea typeface="仿宋" panose="02010609060101010101" pitchFamily="49" charset="-122"/>
                <a:cs typeface="仿宋" panose="02010609060101010101" pitchFamily="49" charset="-122"/>
              </a:rPr>
              <a:t>静摩擦力的方向不一定与物体的运动方向相反,也可能相同.例如,人走路时脚受到地面的摩擦力方向与人的运动方向相同.</a:t>
            </a:r>
          </a:p>
        </p:txBody>
      </p:sp>
      <p:grpSp>
        <p:nvGrpSpPr>
          <p:cNvPr id="2" name="组合 1"/>
          <p:cNvGrpSpPr/>
          <p:nvPr/>
        </p:nvGrpSpPr>
        <p:grpSpPr>
          <a:xfrm>
            <a:off x="595630" y="3769360"/>
            <a:ext cx="11116945" cy="2435860"/>
            <a:chOff x="938" y="1868"/>
            <a:chExt cx="17507" cy="3836"/>
          </a:xfrm>
        </p:grpSpPr>
        <p:sp>
          <p:nvSpPr>
            <p:cNvPr id="4" name="矩形 3"/>
            <p:cNvSpPr>
              <a:spLocks noChangeArrowheads="1"/>
            </p:cNvSpPr>
            <p:nvPr/>
          </p:nvSpPr>
          <p:spPr bwMode="auto">
            <a:xfrm>
              <a:off x="938" y="2302"/>
              <a:ext cx="17507" cy="3402"/>
            </a:xfrm>
            <a:prstGeom prst="rect">
              <a:avLst/>
            </a:prstGeom>
            <a:noFill/>
            <a:ln w="19050">
              <a:solidFill>
                <a:schemeClr val="tx1"/>
              </a:solidFill>
              <a:prstDash val="solid"/>
              <a:miter lim="800000"/>
            </a:ln>
            <a:extLst>
              <a:ext uri="{909E8E84-426E-40DD-AFC4-6F175D3DCCD1}">
                <a14:hiddenFill xmlns:a14="http://schemas.microsoft.com/office/drawing/2010/main">
                  <a:solidFill>
                    <a:srgbClr val="FFFFFF"/>
                  </a:solidFill>
                </a14:hiddenFill>
              </a:ext>
            </a:extLst>
          </p:spPr>
          <p:txBody>
            <a:bodyPr>
              <a:spAutoFit/>
            </a:bodyPr>
            <a:lstStyle/>
            <a:p>
              <a:endParaRPr lang="en-US" altLang="zh-CN" b="1" smtClean="0">
                <a:solidFill>
                  <a:srgbClr val="0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700655" algn="l"/>
                </a:tabLst>
              </a:pPr>
              <a:endParaRPr lang="zh-CN" altLang="zh-CN" sz="2400" b="1" kern="100">
                <a:latin typeface="Times New Roman" panose="02020603050405020304"/>
                <a:ea typeface="楷体_GB2312"/>
                <a:cs typeface="Times New Roman" panose="02020603050405020304"/>
              </a:endParaRPr>
            </a:p>
            <a:p>
              <a:pPr algn="just">
                <a:lnSpc>
                  <a:spcPct val="150000"/>
                </a:lnSpc>
                <a:spcAft>
                  <a:spcPct val="0"/>
                </a:spcAft>
                <a:tabLst>
                  <a:tab pos="2700655" algn="l"/>
                </a:tabLst>
              </a:pPr>
              <a:endParaRPr lang="zh-CN" altLang="zh-CN" sz="2400" b="1" kern="100">
                <a:latin typeface="Times New Roman" panose="02020603050405020304"/>
                <a:ea typeface="楷体_GB2312"/>
                <a:cs typeface="Times New Roman" panose="02020603050405020304"/>
              </a:endParaRPr>
            </a:p>
            <a:p>
              <a:pPr algn="just">
                <a:lnSpc>
                  <a:spcPct val="150000"/>
                </a:lnSpc>
                <a:spcAft>
                  <a:spcPct val="0"/>
                </a:spcAft>
                <a:tabLst>
                  <a:tab pos="2700655" algn="l"/>
                </a:tabLst>
              </a:pPr>
              <a:endParaRPr lang="zh-CN" altLang="zh-CN" sz="2400" b="1" kern="100">
                <a:latin typeface="Times New Roman" panose="02020603050405020304"/>
                <a:ea typeface="楷体_GB2312"/>
                <a:cs typeface="Times New Roman" panose="02020603050405020304"/>
              </a:endParaRPr>
            </a:p>
            <a:p>
              <a:pPr algn="just">
                <a:lnSpc>
                  <a:spcPct val="150000"/>
                </a:lnSpc>
                <a:spcAft>
                  <a:spcPct val="0"/>
                </a:spcAft>
                <a:tabLst>
                  <a:tab pos="2700655" algn="l"/>
                </a:tabLst>
              </a:pPr>
              <a:endParaRPr lang="zh-CN" altLang="zh-CN" sz="2400" b="1" kern="100">
                <a:latin typeface="Times New Roman" panose="02020603050405020304"/>
                <a:ea typeface="楷体_GB2312"/>
                <a:cs typeface="Times New Roman" panose="02020603050405020304"/>
              </a:endParaRPr>
            </a:p>
            <a:p>
              <a:pPr algn="just">
                <a:lnSpc>
                  <a:spcPct val="150000"/>
                </a:lnSpc>
                <a:spcAft>
                  <a:spcPct val="0"/>
                </a:spcAft>
                <a:tabLst>
                  <a:tab pos="2700655" algn="l"/>
                </a:tabLst>
              </a:pPr>
              <a:endParaRPr lang="zh-CN" altLang="zh-CN" sz="2400" b="1" kern="100">
                <a:latin typeface="Times New Roman" panose="02020603050405020304"/>
                <a:ea typeface="楷体_GB2312"/>
                <a:cs typeface="Times New Roman" panose="02020603050405020304"/>
              </a:endParaRPr>
            </a:p>
            <a:p>
              <a:pPr algn="just">
                <a:lnSpc>
                  <a:spcPct val="150000"/>
                </a:lnSpc>
                <a:spcAft>
                  <a:spcPct val="0"/>
                </a:spcAft>
                <a:tabLst>
                  <a:tab pos="2700655" algn="l"/>
                </a:tabLst>
              </a:pPr>
              <a:endParaRPr lang="zh-CN" altLang="zh-CN" sz="2400" b="1" kern="100">
                <a:latin typeface="Times New Roman" panose="02020603050405020304"/>
                <a:ea typeface="楷体_GB2312"/>
                <a:cs typeface="Times New Roman" panose="02020603050405020304"/>
              </a:endParaRPr>
            </a:p>
            <a:p>
              <a:pPr algn="just">
                <a:lnSpc>
                  <a:spcPct val="150000"/>
                </a:lnSpc>
                <a:spcAft>
                  <a:spcPct val="0"/>
                </a:spcAft>
                <a:tabLst>
                  <a:tab pos="2700655" algn="l"/>
                </a:tabLst>
              </a:pPr>
              <a:endParaRPr lang="zh-CN" altLang="zh-CN" sz="2400" b="1" kern="100">
                <a:latin typeface="Times New Roman" panose="02020603050405020304"/>
                <a:ea typeface="楷体_GB2312"/>
                <a:cs typeface="Times New Roman" panose="02020603050405020304"/>
              </a:endParaRPr>
            </a:p>
            <a:p>
              <a:pPr algn="just">
                <a:lnSpc>
                  <a:spcPct val="150000"/>
                </a:lnSpc>
                <a:spcAft>
                  <a:spcPct val="0"/>
                </a:spcAft>
                <a:tabLst>
                  <a:tab pos="2700655" algn="l"/>
                </a:tabLst>
              </a:pPr>
              <a:r>
                <a:rPr lang="zh-CN" altLang="zh-CN" sz="2400" b="1" kern="100">
                  <a:latin typeface="Times New Roman" panose="02020603050405020304"/>
                  <a:ea typeface="楷体_GB2312"/>
                  <a:cs typeface="Times New Roman" panose="02020603050405020304"/>
                </a:rPr>
                <a:t>　　　　</a:t>
              </a:r>
              <a:endParaRPr lang="zh-CN" altLang="zh-CN" sz="1050" kern="100">
                <a:effectLst/>
                <a:latin typeface="宋体" panose="02010600030101010101" pitchFamily="2" charset="-122"/>
                <a:cs typeface="Courier New" panose="02070309020205020404"/>
              </a:endParaRPr>
            </a:p>
          </p:txBody>
        </p:sp>
        <p:pic>
          <p:nvPicPr>
            <p:cNvPr id="3" name="Picture 2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359" y="1948"/>
              <a:ext cx="2906" cy="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descr="方法总结"/>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363" y="1868"/>
              <a:ext cx="2924" cy="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ox(in)">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58495" y="335280"/>
            <a:ext cx="7873365" cy="645160"/>
          </a:xfrm>
          <a:prstGeom prst="rect">
            <a:avLst/>
          </a:prstGeom>
          <a:noFill/>
          <a:ln w="9525">
            <a:noFill/>
          </a:ln>
        </p:spPr>
        <p:txBody>
          <a:bodyPr wrap="square">
            <a:spAutoFit/>
          </a:bodyPr>
          <a:lstStyle/>
          <a:p>
            <a:pPr>
              <a:lnSpc>
                <a:spcPct val="150000"/>
              </a:lnSpc>
            </a:pPr>
            <a:r>
              <a:rPr lang="en-US" sz="2400" b="1">
                <a:latin typeface="Times New Roman" panose="02020603050405020304" pitchFamily="18" charset="0"/>
                <a:ea typeface="黑体" panose="02010609060101010101" pitchFamily="49" charset="-122"/>
                <a:cs typeface="Times New Roman" panose="02020603050405020304" pitchFamily="18" charset="0"/>
              </a:rPr>
              <a:t>3.</a:t>
            </a:r>
            <a:r>
              <a:rPr lang="zh-CN" sz="2400" b="1">
                <a:latin typeface="Times New Roman" panose="02020603050405020304" pitchFamily="18" charset="0"/>
                <a:ea typeface="黑体" panose="02010609060101010101" pitchFamily="49" charset="-122"/>
                <a:cs typeface="Times New Roman" panose="02020603050405020304" pitchFamily="18" charset="0"/>
              </a:rPr>
              <a:t>增大或减小摩擦的方法</a:t>
            </a:r>
            <a:endParaRPr lang="zh-CN" altLang="en-US" sz="2400" b="1">
              <a:latin typeface="Times New Roman" pitchFamily="18" charset="0"/>
              <a:cs typeface="Times New Roman" panose="02020603050405020304" pitchFamily="18" charset="0"/>
            </a:endParaRPr>
          </a:p>
        </p:txBody>
      </p:sp>
      <p:graphicFrame>
        <p:nvGraphicFramePr>
          <p:cNvPr id="2" name="表格 1"/>
          <p:cNvGraphicFramePr>
            <a:graphicFrameLocks noGrp="1"/>
          </p:cNvGraphicFramePr>
          <p:nvPr>
            <p:custDataLst>
              <p:tags r:id="rId1"/>
            </p:custDataLst>
          </p:nvPr>
        </p:nvGraphicFramePr>
        <p:xfrm>
          <a:off x="657860" y="1082675"/>
          <a:ext cx="10977880" cy="4937760"/>
        </p:xfrm>
        <a:graphic>
          <a:graphicData uri="http://schemas.openxmlformats.org/drawingml/2006/table">
            <a:tbl>
              <a:tblPr firstRow="1" bandRow="1">
                <a:tableStyleId>{5C22544A-7EE6-4342-B048-85BDC9FD1C3A}</a:tableStyleId>
              </a:tblPr>
              <a:tblGrid>
                <a:gridCol w="1593215"/>
                <a:gridCol w="2626360"/>
                <a:gridCol w="6758305"/>
              </a:tblGrid>
              <a:tr h="640080">
                <a:tc rowSpan="3">
                  <a:txBody>
                    <a:bodyPr/>
                    <a:lstStyle/>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增大摩擦</a:t>
                      </a:r>
                    </a:p>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的方法</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lnSpc>
                          <a:spcPct val="150000"/>
                        </a:lnSpc>
                        <a:buNone/>
                      </a:pPr>
                      <a:r>
                        <a:rPr lang="zh-CN" altLang="en-US" sz="2400" b="0">
                          <a:solidFill>
                            <a:schemeClr val="tx1"/>
                          </a:solidFill>
                          <a:latin typeface="Times New Roman" panose="02020603050405020304" pitchFamily="18" charset="0"/>
                          <a:cs typeface="Times New Roman" panose="02020603050405020304" pitchFamily="18" charset="0"/>
                        </a:rPr>
                        <a:t>增大压力</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l">
                        <a:lnSpc>
                          <a:spcPct val="150000"/>
                        </a:lnSpc>
                        <a:buNone/>
                      </a:pPr>
                      <a:r>
                        <a:rPr lang="zh-CN" altLang="en-US" sz="2400" b="0">
                          <a:solidFill>
                            <a:schemeClr val="tx1"/>
                          </a:solidFill>
                          <a:latin typeface="Times New Roman" panose="02020603050405020304" pitchFamily="18" charset="0"/>
                          <a:cs typeface="Times New Roman" panose="02020603050405020304" pitchFamily="18" charset="0"/>
                        </a:rPr>
                        <a:t>用力紧捏车闸、用力握住球拍</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188720">
                <a:tc vMerge="1">
                  <a:txBody>
                    <a:bodyPr/>
                    <a:lstStyle/>
                    <a:p>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使接触面粗糙</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l">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自行车手柄上的花纹、举重运动员举重时手上涂镁粉</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0080">
                <a:tc vMerge="1">
                  <a:txBody>
                    <a:bodyPr/>
                    <a:lstStyle/>
                    <a:p>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变滚动为滑动</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l">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sym typeface="+mn-ea"/>
                        </a:rPr>
                        <a:t>刹车制动</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0080">
                <a:tc rowSpan="3">
                  <a:txBody>
                    <a:bodyPr/>
                    <a:lstStyle/>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增大摩擦</a:t>
                      </a:r>
                    </a:p>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的方法</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lnSpc>
                          <a:spcPct val="150000"/>
                        </a:lnSpc>
                        <a:buNone/>
                      </a:pPr>
                      <a:r>
                        <a:rPr lang="zh-CN" altLang="en-US" sz="2400" b="0">
                          <a:solidFill>
                            <a:schemeClr val="tx1"/>
                          </a:solidFill>
                          <a:latin typeface="Times New Roman" panose="02020603050405020304" pitchFamily="18" charset="0"/>
                          <a:cs typeface="Times New Roman" panose="02020603050405020304" pitchFamily="18" charset="0"/>
                        </a:rPr>
                        <a:t>增大压力</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l">
                        <a:lnSpc>
                          <a:spcPct val="150000"/>
                        </a:lnSpc>
                        <a:buNone/>
                      </a:pPr>
                      <a:r>
                        <a:rPr lang="zh-CN" altLang="en-US" sz="2400" b="0">
                          <a:solidFill>
                            <a:schemeClr val="tx1"/>
                          </a:solidFill>
                          <a:latin typeface="Times New Roman" panose="02020603050405020304" pitchFamily="18" charset="0"/>
                          <a:cs typeface="Times New Roman" panose="02020603050405020304" pitchFamily="18" charset="0"/>
                        </a:rPr>
                        <a:t>用力紧捏车闸、用力握住球拍</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188720">
                <a:tc vMerge="1">
                  <a:txBody>
                    <a:bodyPr/>
                    <a:lstStyle/>
                    <a:p>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lumMod val="60000"/>
                        <a:lumOff val="40000"/>
                      </a:schemeClr>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使接触面粗糙</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l">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自行车手柄上的花纹、举重运动员举重时手上涂镁粉</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0080">
                <a:tc vMerge="1">
                  <a:txBody>
                    <a:bodyPr/>
                    <a:lstStyle/>
                    <a:p>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lumMod val="60000"/>
                        <a:lumOff val="40000"/>
                      </a:schemeClr>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变滚动为滑动</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l">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sym typeface="+mn-ea"/>
                        </a:rPr>
                        <a:t>刹车制动</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00405" y="1300480"/>
            <a:ext cx="2056130" cy="665480"/>
            <a:chOff x="11221" y="929"/>
            <a:chExt cx="3238" cy="1246"/>
          </a:xfrm>
        </p:grpSpPr>
        <p:sp>
          <p:nvSpPr>
            <p:cNvPr id="10" name="剪去对角的矩形 9"/>
            <p:cNvSpPr/>
            <p:nvPr/>
          </p:nvSpPr>
          <p:spPr>
            <a:xfrm>
              <a:off x="11221" y="929"/>
              <a:ext cx="3239" cy="1247"/>
            </a:xfrm>
            <a:prstGeom prst="snip2Diag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02" y="979"/>
              <a:ext cx="1146" cy="1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885190" y="1171575"/>
            <a:ext cx="9018905" cy="737235"/>
            <a:chOff x="894" y="2929"/>
            <a:chExt cx="14203" cy="1161"/>
          </a:xfrm>
        </p:grpSpPr>
        <p:sp>
          <p:nvSpPr>
            <p:cNvPr id="20481" name="文本框 4"/>
            <p:cNvSpPr txBox="1"/>
            <p:nvPr/>
          </p:nvSpPr>
          <p:spPr>
            <a:xfrm>
              <a:off x="3894" y="2929"/>
              <a:ext cx="11203" cy="1161"/>
            </a:xfrm>
            <a:prstGeom prst="rect">
              <a:avLst/>
            </a:prstGeom>
            <a:noFill/>
            <a:ln w="9525">
              <a:noFill/>
            </a:ln>
          </p:spPr>
          <p:txBody>
            <a:bodyPr wrap="square" anchor="t">
              <a:spAutoFit/>
            </a:bodyPr>
            <a:lstStyle/>
            <a:p>
              <a:pPr>
                <a:lnSpc>
                  <a:spcPct val="150000"/>
                </a:lnSpc>
              </a:pPr>
              <a:r>
                <a:rPr lang="zh-CN" altLang="en-US" sz="2800" b="1">
                  <a:latin typeface="Times New Roman" panose="02020603050405020304" pitchFamily="18" charset="0"/>
                  <a:ea typeface="黑体" panose="02010609060101010101" pitchFamily="49" charset="-122"/>
                  <a:cs typeface="Times New Roman" panose="02020603050405020304" pitchFamily="18" charset="0"/>
                </a:rPr>
                <a:t>探究阻力对物体运动的影响</a:t>
              </a:r>
            </a:p>
          </p:txBody>
        </p:sp>
        <p:grpSp>
          <p:nvGrpSpPr>
            <p:cNvPr id="20488" name="组合 13"/>
            <p:cNvGrpSpPr/>
            <p:nvPr/>
          </p:nvGrpSpPr>
          <p:grpSpPr>
            <a:xfrm>
              <a:off x="894" y="3246"/>
              <a:ext cx="2377" cy="822"/>
              <a:chOff x="6686" y="8865"/>
              <a:chExt cx="2529" cy="877"/>
            </a:xfrm>
          </p:grpSpPr>
          <p:sp>
            <p:nvSpPr>
              <p:cNvPr id="20490" name="文本框 10"/>
              <p:cNvSpPr txBox="1"/>
              <p:nvPr/>
            </p:nvSpPr>
            <p:spPr>
              <a:xfrm>
                <a:off x="6686" y="8865"/>
                <a:ext cx="1536" cy="877"/>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rPr>
                  <a:t>实验</a:t>
                </a:r>
              </a:p>
            </p:txBody>
          </p:sp>
          <p:sp>
            <p:nvSpPr>
              <p:cNvPr id="20491" name="文本框 11"/>
              <p:cNvSpPr txBox="1"/>
              <p:nvPr/>
            </p:nvSpPr>
            <p:spPr>
              <a:xfrm rot="-10800000" flipV="1">
                <a:off x="8547" y="8865"/>
                <a:ext cx="668" cy="877"/>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一</a:t>
                </a:r>
              </a:p>
            </p:txBody>
          </p:sp>
        </p:grpSp>
      </p:grpSp>
      <p:sp>
        <p:nvSpPr>
          <p:cNvPr id="27" name="TextBox 26"/>
          <p:cNvSpPr txBox="1"/>
          <p:nvPr/>
        </p:nvSpPr>
        <p:spPr>
          <a:xfrm>
            <a:off x="925417" y="1884175"/>
            <a:ext cx="10730429" cy="3969385"/>
          </a:xfrm>
          <a:prstGeom prst="rect">
            <a:avLst/>
          </a:prstGeom>
          <a:noFill/>
        </p:spPr>
        <p:txBody>
          <a:bodyPr wrap="square" rtlCol="0">
            <a:spAutoFit/>
          </a:bodyPr>
          <a:lstStyle/>
          <a:p>
            <a:pPr>
              <a:lnSpc>
                <a:spcPct val="150000"/>
              </a:lnSpc>
            </a:pPr>
            <a:r>
              <a:rPr lang="zh-CN" altLang="en-US" sz="2400" smtClean="0">
                <a:latin typeface="+mn-ea"/>
              </a:rPr>
              <a:t>有关该实验</a:t>
            </a:r>
            <a:r>
              <a:rPr lang="en-US" sz="2400" smtClean="0">
                <a:latin typeface="+mn-ea"/>
              </a:rPr>
              <a:t>,</a:t>
            </a:r>
            <a:r>
              <a:rPr lang="zh-CN" altLang="en-US" sz="2400" smtClean="0">
                <a:latin typeface="+mn-ea"/>
              </a:rPr>
              <a:t>有如下命题点</a:t>
            </a:r>
            <a:r>
              <a:rPr lang="en-US" sz="2400" smtClean="0">
                <a:latin typeface="+mn-ea"/>
              </a:rPr>
              <a:t>:</a:t>
            </a:r>
            <a:endParaRPr lang="zh-CN" altLang="en-US" sz="2400" smtClean="0"/>
          </a:p>
          <a:p>
            <a:pPr>
              <a:lnSpc>
                <a:spcPct val="150000"/>
              </a:lnSpc>
            </a:pPr>
            <a:endParaRPr lang="en-US" sz="2400" smtClean="0">
              <a:latin typeface="+mn-ea"/>
            </a:endParaRPr>
          </a:p>
          <a:p>
            <a:pPr>
              <a:lnSpc>
                <a:spcPct val="150000"/>
              </a:lnSpc>
            </a:pPr>
            <a:endParaRPr lang="en-US" sz="2400" smtClean="0">
              <a:latin typeface="+mn-ea"/>
            </a:endParaRPr>
          </a:p>
          <a:p>
            <a:pPr>
              <a:lnSpc>
                <a:spcPct val="150000"/>
              </a:lnSpc>
            </a:pPr>
            <a:endParaRPr lang="en-US" sz="2400" smtClean="0">
              <a:latin typeface="+mn-ea"/>
            </a:endParaRPr>
          </a:p>
          <a:p>
            <a:pPr>
              <a:lnSpc>
                <a:spcPct val="150000"/>
              </a:lnSpc>
            </a:pPr>
            <a:endParaRPr lang="en-US" sz="2400" smtClean="0">
              <a:latin typeface="+mn-ea"/>
            </a:endParaRPr>
          </a:p>
          <a:p>
            <a:pPr>
              <a:lnSpc>
                <a:spcPct val="150000"/>
              </a:lnSpc>
            </a:pPr>
            <a:r>
              <a:rPr lang="en-US" altLang="zh-CN" sz="2400" smtClean="0">
                <a:latin typeface="+mn-ea"/>
              </a:rPr>
              <a:t>1.【</a:t>
            </a:r>
            <a:r>
              <a:rPr lang="zh-CN" altLang="en-US" sz="2400" smtClean="0">
                <a:latin typeface="+mn-ea"/>
              </a:rPr>
              <a:t>实验器材</a:t>
            </a:r>
            <a:r>
              <a:rPr lang="en-US" altLang="zh-CN" sz="2400" smtClean="0">
                <a:latin typeface="+mn-ea"/>
              </a:rPr>
              <a:t>】</a:t>
            </a:r>
            <a:r>
              <a:rPr lang="zh-CN" altLang="en-US" sz="2400" smtClean="0">
                <a:latin typeface="宋体" panose="02010600030101010101" pitchFamily="2" charset="-122"/>
                <a:ea typeface="宋体" panose="02010600030101010101" pitchFamily="2" charset="-122"/>
              </a:rPr>
              <a:t>长木板、斜面、小车、棉布、毛巾等</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mn-ea"/>
              </a:rPr>
              <a:t>2.【</a:t>
            </a:r>
            <a:r>
              <a:rPr lang="zh-CN" altLang="en-US" sz="2400" smtClean="0">
                <a:latin typeface="+mn-ea"/>
              </a:rPr>
              <a:t>实验装置</a:t>
            </a:r>
            <a:r>
              <a:rPr lang="en-US" altLang="zh-CN" sz="2400" smtClean="0">
                <a:latin typeface="+mn-ea"/>
              </a:rPr>
              <a:t>】</a:t>
            </a:r>
            <a:r>
              <a:rPr lang="zh-CN" altLang="en-US" sz="2400" smtClean="0">
                <a:latin typeface="宋体" panose="02010600030101010101" pitchFamily="2" charset="-122"/>
                <a:ea typeface="宋体" panose="02010600030101010101" pitchFamily="2" charset="-122"/>
              </a:rPr>
              <a:t>如图所示</a:t>
            </a:r>
            <a:r>
              <a:rPr lang="en-US" altLang="zh-CN" sz="2400" smtClean="0">
                <a:latin typeface="宋体" panose="02010600030101010101" pitchFamily="2" charset="-122"/>
                <a:ea typeface="宋体" panose="02010600030101010101" pitchFamily="2" charset="-122"/>
              </a:rPr>
              <a:t>.</a:t>
            </a:r>
            <a:endParaRPr lang="en-US" sz="2200" smtClean="0">
              <a:latin typeface="+mn-ea"/>
            </a:endParaRPr>
          </a:p>
        </p:txBody>
      </p:sp>
      <p:pic>
        <p:nvPicPr>
          <p:cNvPr id="13" name="18WHLWJJZKBWL210.jpg" descr="id:2147493897;FounderCES"/>
          <p:cNvPicPr/>
          <p:nvPr/>
        </p:nvPicPr>
        <p:blipFill>
          <a:blip r:embed="rId2"/>
          <a:stretch>
            <a:fillRect/>
          </a:stretch>
        </p:blipFill>
        <p:spPr>
          <a:xfrm>
            <a:off x="2886398" y="2631153"/>
            <a:ext cx="3170157" cy="1998296"/>
          </a:xfrm>
          <a:prstGeom prst="rect">
            <a:avLst/>
          </a:prstGeom>
        </p:spPr>
      </p:pic>
      <p:grpSp>
        <p:nvGrpSpPr>
          <p:cNvPr id="7" name="组合 6"/>
          <p:cNvGrpSpPr/>
          <p:nvPr/>
        </p:nvGrpSpPr>
        <p:grpSpPr>
          <a:xfrm>
            <a:off x="3935095" y="333375"/>
            <a:ext cx="3178810" cy="583565"/>
            <a:chOff x="6197" y="525"/>
            <a:chExt cx="5006" cy="919"/>
          </a:xfrm>
        </p:grpSpPr>
        <p:sp>
          <p:nvSpPr>
            <p:cNvPr id="3" name="平行四边形 2"/>
            <p:cNvSpPr/>
            <p:nvPr/>
          </p:nvSpPr>
          <p:spPr>
            <a:xfrm>
              <a:off x="6878" y="525"/>
              <a:ext cx="3882" cy="905"/>
            </a:xfrm>
            <a:prstGeom prst="parallelogram">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197" y="525"/>
              <a:ext cx="5006" cy="919"/>
            </a:xfrm>
            <a:prstGeom prst="rect">
              <a:avLst/>
            </a:prstGeom>
            <a:noFill/>
          </p:spPr>
          <p:txBody>
            <a:bodyPr wrap="square" rtlCol="0">
              <a:spAutoFit/>
            </a:bodyPr>
            <a:lstStyle/>
            <a:p>
              <a:pPr algn="ctr"/>
              <a:r>
                <a:rPr lang="zh-CN" altLang="en-US" sz="3200" b="1">
                  <a:latin typeface="黑体" panose="02010609060101010101" pitchFamily="49" charset="-122"/>
                  <a:ea typeface="黑体" panose="02010609060101010101" pitchFamily="49" charset="-122"/>
                </a:rPr>
                <a:t>实验突破</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6"/>
          <p:cNvSpPr txBox="1"/>
          <p:nvPr/>
        </p:nvSpPr>
        <p:spPr>
          <a:xfrm>
            <a:off x="753035" y="499240"/>
            <a:ext cx="11123407" cy="4523105"/>
          </a:xfrm>
          <a:prstGeom prst="rect">
            <a:avLst/>
          </a:prstGeom>
          <a:noFill/>
        </p:spPr>
        <p:txBody>
          <a:bodyPr wrap="square" rtlCol="0">
            <a:spAutoFit/>
          </a:bodyPr>
          <a:lstStyle/>
          <a:p>
            <a:pPr>
              <a:lnSpc>
                <a:spcPct val="150000"/>
              </a:lnSpc>
            </a:pPr>
            <a:r>
              <a:rPr lang="en-US" altLang="zh-CN" sz="2400" b="1" smtClean="0">
                <a:latin typeface="+mn-ea"/>
              </a:rPr>
              <a:t>3.【</a:t>
            </a:r>
            <a:r>
              <a:rPr lang="zh-CN" altLang="en-US" sz="2400" b="1" smtClean="0">
                <a:latin typeface="+mn-ea"/>
              </a:rPr>
              <a:t>设计与进行实验</a:t>
            </a:r>
            <a:r>
              <a:rPr lang="en-US" altLang="zh-CN" sz="2400" b="1" smtClean="0">
                <a:latin typeface="+mn-ea"/>
              </a:rPr>
              <a:t>】</a:t>
            </a:r>
          </a:p>
          <a:p>
            <a:pPr>
              <a:lnSpc>
                <a:spcPct val="150000"/>
              </a:lnSpc>
            </a:pPr>
            <a:r>
              <a:rPr lang="en-US" altLang="zh-CN" sz="2400" smtClean="0">
                <a:latin typeface="宋体" panose="02010600030101010101" pitchFamily="2" charset="-122"/>
                <a:ea typeface="宋体" panose="02010600030101010101" pitchFamily="2" charset="-122"/>
              </a:rPr>
              <a:t>(1)</a:t>
            </a:r>
            <a:r>
              <a:rPr lang="zh-CN" altLang="en-US" sz="2400" smtClean="0">
                <a:latin typeface="宋体" panose="02010600030101010101" pitchFamily="2" charset="-122"/>
                <a:ea typeface="宋体" panose="02010600030101010101" pitchFamily="2" charset="-122"/>
              </a:rPr>
              <a:t>让小车从同一斜面的同一高度由静止滑下的目的是</a:t>
            </a:r>
            <a:r>
              <a:rPr lang="en-US" altLang="zh-CN" sz="2400" smtClean="0">
                <a:latin typeface="宋体" panose="02010600030101010101" pitchFamily="2" charset="-122"/>
                <a:ea typeface="宋体" panose="02010600030101010101" pitchFamily="2" charset="-122"/>
              </a:rPr>
              <a:t>:</a:t>
            </a:r>
            <a:r>
              <a:rPr lang="zh-CN" altLang="en-US" sz="2400" u="sng" smtClean="0">
                <a:uFill>
                  <a:solidFill>
                    <a:schemeClr val="accent1"/>
                  </a:solidFill>
                </a:uFill>
                <a:latin typeface="宋体" panose="02010600030101010101" pitchFamily="2" charset="-122"/>
                <a:ea typeface="宋体" panose="02010600030101010101" pitchFamily="2" charset="-122"/>
              </a:rPr>
              <a:t>保证小车到达水平面时的速度相等</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(2)</a:t>
            </a:r>
            <a:r>
              <a:rPr lang="zh-CN" altLang="en-US" sz="2400" smtClean="0">
                <a:latin typeface="宋体" panose="02010600030101010101" pitchFamily="2" charset="-122"/>
                <a:ea typeface="宋体" panose="02010600030101010101" pitchFamily="2" charset="-122"/>
              </a:rPr>
              <a:t>小车在水平面上运动的距离越远</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说明小车在运动过程中受到的阻力</a:t>
            </a:r>
            <a:r>
              <a:rPr lang="zh-CN" altLang="en-US" sz="2400" u="sng" smtClean="0">
                <a:uFill>
                  <a:solidFill>
                    <a:schemeClr val="accent1"/>
                  </a:solidFill>
                </a:uFill>
                <a:latin typeface="宋体" panose="02010600030101010101" pitchFamily="2" charset="-122"/>
                <a:ea typeface="宋体" panose="02010600030101010101" pitchFamily="2" charset="-122"/>
              </a:rPr>
              <a:t>越小</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(3)</a:t>
            </a:r>
            <a:r>
              <a:rPr lang="zh-CN" altLang="en-US" sz="2400" smtClean="0">
                <a:latin typeface="宋体" panose="02010600030101010101" pitchFamily="2" charset="-122"/>
                <a:ea typeface="宋体" panose="02010600030101010101" pitchFamily="2" charset="-122"/>
              </a:rPr>
              <a:t>小车到达水平面后没有立即停止运动是</a:t>
            </a:r>
            <a:r>
              <a:rPr lang="zh-CN" altLang="en-US" sz="2400" u="sng" smtClean="0">
                <a:uFill>
                  <a:solidFill>
                    <a:schemeClr val="accent1"/>
                  </a:solidFill>
                </a:uFill>
                <a:latin typeface="宋体" panose="02010600030101010101" pitchFamily="2" charset="-122"/>
                <a:ea typeface="宋体" panose="02010600030101010101" pitchFamily="2" charset="-122"/>
              </a:rPr>
              <a:t>由于小车具有惯性</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(4)</a:t>
            </a:r>
            <a:r>
              <a:rPr lang="zh-CN" altLang="en-US" sz="2400" u="sng" smtClean="0">
                <a:uFill>
                  <a:solidFill>
                    <a:schemeClr val="accent1"/>
                  </a:solidFill>
                </a:uFill>
                <a:latin typeface="宋体" panose="02010600030101010101" pitchFamily="2" charset="-122"/>
                <a:ea typeface="宋体" panose="02010600030101010101" pitchFamily="2" charset="-122"/>
              </a:rPr>
              <a:t>控制变量法的应用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控制小车到达水平面时的速度相同</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改变水平面的粗糙程度</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(5)</a:t>
            </a:r>
            <a:r>
              <a:rPr lang="zh-CN" altLang="en-US" sz="2400" u="sng" smtClean="0">
                <a:uFill>
                  <a:solidFill>
                    <a:schemeClr val="accent1"/>
                  </a:solidFill>
                </a:uFill>
                <a:latin typeface="宋体" panose="02010600030101010101" pitchFamily="2" charset="-122"/>
                <a:ea typeface="宋体" panose="02010600030101010101" pitchFamily="2" charset="-122"/>
              </a:rPr>
              <a:t>科学推理法的应用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小车运动到水平面上时如果不受阻力的作用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则小车将以恒定不变的速度一直运动下去</a:t>
            </a:r>
            <a:r>
              <a:rPr lang="en-US" altLang="zh-CN" sz="2400" smtClean="0">
                <a:latin typeface="宋体" panose="02010600030101010101" pitchFamily="2" charset="-122"/>
                <a:ea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522530" y="614810"/>
            <a:ext cx="11123407" cy="4523105"/>
          </a:xfrm>
          <a:prstGeom prst="rect">
            <a:avLst/>
          </a:prstGeom>
          <a:noFill/>
        </p:spPr>
        <p:txBody>
          <a:bodyPr wrap="square" rtlCol="0">
            <a:spAutoFit/>
          </a:bodyPr>
          <a:lstStyle/>
          <a:p>
            <a:pPr>
              <a:lnSpc>
                <a:spcPct val="150000"/>
              </a:lnSpc>
            </a:pPr>
            <a:r>
              <a:rPr lang="en-US" altLang="zh-CN" sz="2400" smtClean="0">
                <a:latin typeface="宋体" panose="02010600030101010101" pitchFamily="2" charset="-122"/>
                <a:ea typeface="宋体" panose="02010600030101010101" pitchFamily="2" charset="-122"/>
              </a:rPr>
              <a:t>(6)</a:t>
            </a:r>
            <a:r>
              <a:rPr lang="zh-CN" altLang="en-US" sz="2400" u="sng" smtClean="0">
                <a:uFill>
                  <a:solidFill>
                    <a:schemeClr val="accent1"/>
                  </a:solidFill>
                </a:uFill>
                <a:latin typeface="宋体" panose="02010600030101010101" pitchFamily="2" charset="-122"/>
                <a:ea typeface="宋体" panose="02010600030101010101" pitchFamily="2" charset="-122"/>
              </a:rPr>
              <a:t>转换法的应用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把阻力对物体运动的影响转换成了小车在水平面上运动的距离的大小</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b="1" smtClean="0">
                <a:latin typeface="+mn-ea"/>
              </a:rPr>
              <a:t>4.【</a:t>
            </a:r>
            <a:r>
              <a:rPr lang="zh-CN" altLang="en-US" sz="2400" b="1" smtClean="0">
                <a:latin typeface="+mn-ea"/>
              </a:rPr>
              <a:t>交流与反思</a:t>
            </a:r>
            <a:r>
              <a:rPr lang="en-US" altLang="zh-CN" sz="2400" b="1" smtClean="0">
                <a:latin typeface="+mn-ea"/>
              </a:rPr>
              <a:t>】</a:t>
            </a:r>
          </a:p>
          <a:p>
            <a:pPr>
              <a:lnSpc>
                <a:spcPct val="150000"/>
              </a:lnSpc>
            </a:pPr>
            <a:r>
              <a:rPr lang="en-US" altLang="zh-CN" sz="2400" smtClean="0">
                <a:latin typeface="宋体" panose="02010600030101010101" pitchFamily="2" charset="-122"/>
                <a:ea typeface="宋体" panose="02010600030101010101" pitchFamily="2" charset="-122"/>
              </a:rPr>
              <a:t>(1)</a:t>
            </a:r>
            <a:r>
              <a:rPr lang="zh-CN" altLang="en-US" sz="2400" smtClean="0">
                <a:latin typeface="宋体" panose="02010600030101010101" pitchFamily="2" charset="-122"/>
                <a:ea typeface="宋体" panose="02010600030101010101" pitchFamily="2" charset="-122"/>
              </a:rPr>
              <a:t>本实验选用小车而不选用木块的原因是</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相同条件下</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小车受到的阻力较小</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实验现象较明显</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(2)</a:t>
            </a:r>
            <a:r>
              <a:rPr lang="zh-CN" altLang="en-US" sz="2400" smtClean="0">
                <a:latin typeface="宋体" panose="02010600030101010101" pitchFamily="2" charset="-122"/>
                <a:ea typeface="宋体" panose="02010600030101010101" pitchFamily="2" charset="-122"/>
              </a:rPr>
              <a:t>小车到达水平面后最终停下来的原因是小车在水平面上受摩擦力的作用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力能改变物体的运动状态</a:t>
            </a:r>
            <a:r>
              <a:rPr lang="en-US" altLang="zh-CN" sz="2400" smtClean="0">
                <a:latin typeface="宋体" panose="02010600030101010101" pitchFamily="2" charset="-122"/>
                <a:ea typeface="宋体" panose="02010600030101010101" pitchFamily="2" charset="-122"/>
              </a:rPr>
              <a:t>.</a:t>
            </a:r>
          </a:p>
          <a:p>
            <a:pPr>
              <a:lnSpc>
                <a:spcPct val="150000"/>
              </a:lnSpc>
            </a:pPr>
            <a:endParaRPr lang="en-US" altLang="zh-CN" sz="2400" smtClean="0">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521895" y="499240"/>
            <a:ext cx="11123407" cy="3784600"/>
          </a:xfrm>
          <a:prstGeom prst="rect">
            <a:avLst/>
          </a:prstGeom>
          <a:noFill/>
        </p:spPr>
        <p:txBody>
          <a:bodyPr wrap="square" rtlCol="0">
            <a:spAutoFit/>
          </a:bodyPr>
          <a:lstStyle/>
          <a:p>
            <a:pPr>
              <a:lnSpc>
                <a:spcPct val="200000"/>
              </a:lnSpc>
            </a:pPr>
            <a:r>
              <a:rPr lang="en-US" altLang="zh-CN" sz="2400" smtClean="0">
                <a:latin typeface="宋体" panose="02010600030101010101" pitchFamily="2" charset="-122"/>
                <a:ea typeface="宋体" panose="02010600030101010101" pitchFamily="2" charset="-122"/>
              </a:rPr>
              <a:t>(3)</a:t>
            </a:r>
            <a:r>
              <a:rPr lang="zh-CN" altLang="en-US" sz="2400" smtClean="0">
                <a:latin typeface="宋体" panose="02010600030101010101" pitchFamily="2" charset="-122"/>
                <a:ea typeface="宋体" panose="02010600030101010101" pitchFamily="2" charset="-122"/>
              </a:rPr>
              <a:t>小车从斜面上由静止滑下后最终在水平面上静止</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小车的重力势能消失了吗</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答</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没有</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小车的重力势能转化成了内能</a:t>
            </a:r>
            <a:r>
              <a:rPr lang="en-US" altLang="zh-CN" sz="2400" smtClean="0">
                <a:latin typeface="宋体" panose="02010600030101010101" pitchFamily="2" charset="-122"/>
                <a:ea typeface="宋体" panose="02010600030101010101" pitchFamily="2" charset="-122"/>
              </a:rPr>
              <a:t>.</a:t>
            </a:r>
          </a:p>
          <a:p>
            <a:pPr>
              <a:lnSpc>
                <a:spcPct val="200000"/>
              </a:lnSpc>
            </a:pPr>
            <a:r>
              <a:rPr lang="en-US" altLang="zh-CN" sz="2400" b="1" smtClean="0">
                <a:latin typeface="+mn-ea"/>
              </a:rPr>
              <a:t>5.【</a:t>
            </a:r>
            <a:r>
              <a:rPr lang="zh-CN" altLang="en-US" sz="2400" b="1" smtClean="0">
                <a:latin typeface="+mn-ea"/>
              </a:rPr>
              <a:t>实验结论</a:t>
            </a:r>
            <a:r>
              <a:rPr lang="en-US" altLang="zh-CN" sz="2400" b="1" smtClean="0">
                <a:latin typeface="+mn-ea"/>
              </a:rPr>
              <a:t>】</a:t>
            </a:r>
          </a:p>
          <a:p>
            <a:pPr>
              <a:lnSpc>
                <a:spcPct val="200000"/>
              </a:lnSpc>
            </a:pPr>
            <a:r>
              <a:rPr lang="zh-CN" altLang="en-US" sz="2400" smtClean="0">
                <a:latin typeface="宋体" panose="02010600030101010101" pitchFamily="2" charset="-122"/>
                <a:ea typeface="宋体" panose="02010600030101010101" pitchFamily="2" charset="-122"/>
              </a:rPr>
              <a:t>运动的物体受到的阻力越小</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速度减小越慢</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运动的物体在没有受到力的作用时</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将做匀速直线运动</a:t>
            </a:r>
            <a:r>
              <a:rPr lang="en-US" altLang="zh-CN" sz="2400" smtClean="0">
                <a:latin typeface="宋体" panose="02010600030101010101" pitchFamily="2" charset="-122"/>
                <a:ea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hlinkClick r:id="" action="ppaction://ole?verb=0"/>
          </p:cNvPr>
          <p:cNvGraphicFramePr>
            <a:graphicFrameLocks noChangeAspect="1"/>
          </p:cNvGraphicFramePr>
          <p:nvPr/>
        </p:nvGraphicFramePr>
        <p:xfrm>
          <a:off x="335280" y="621030"/>
          <a:ext cx="11336655" cy="5556250"/>
        </p:xfrm>
        <a:graphic>
          <a:graphicData uri="http://schemas.openxmlformats.org/presentationml/2006/ole">
            <mc:AlternateContent xmlns:mc="http://schemas.openxmlformats.org/markup-compatibility/2006">
              <mc:Choice xmlns:v="urn:schemas-microsoft-com:vml" Requires="v">
                <p:oleObj spid="_x0000_s1042" r:id="rId3" imgW="5286375" imgH="2590800" progId="Word.Document.12">
                  <p:embed/>
                </p:oleObj>
              </mc:Choice>
              <mc:Fallback>
                <p:oleObj r:id="rId3" imgW="5286375" imgH="2590800" progId="Word.Document.12">
                  <p:embed/>
                  <p:pic>
                    <p:nvPicPr>
                      <p:cNvPr id="0" name="OLE substitute image"/>
                      <p:cNvPicPr/>
                      <p:nvPr/>
                    </p:nvPicPr>
                    <p:blipFill>
                      <a:blip r:embed="rId4"/>
                      <a:stretch>
                        <a:fillRect/>
                      </a:stretch>
                    </p:blipFill>
                    <p:spPr>
                      <a:xfrm>
                        <a:off x="335280" y="621030"/>
                        <a:ext cx="11336655" cy="5556250"/>
                      </a:xfrm>
                      <a:prstGeom prst="rect">
                        <a:avLst/>
                      </a:prstGeom>
                    </p:spPr>
                  </p:pic>
                </p:oleObj>
              </mc:Fallback>
            </mc:AlternateContent>
          </a:graphicData>
        </a:graphic>
      </p:graphicFrame>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hlinkClick r:id="" action="ppaction://ole?verb=0"/>
          </p:cNvPr>
          <p:cNvGraphicFramePr>
            <a:graphicFrameLocks noChangeAspect="1"/>
          </p:cNvGraphicFramePr>
          <p:nvPr/>
        </p:nvGraphicFramePr>
        <p:xfrm>
          <a:off x="335280" y="304165"/>
          <a:ext cx="11336655" cy="6189980"/>
        </p:xfrm>
        <a:graphic>
          <a:graphicData uri="http://schemas.openxmlformats.org/presentationml/2006/ole">
            <mc:AlternateContent xmlns:mc="http://schemas.openxmlformats.org/markup-compatibility/2006">
              <mc:Choice xmlns:v="urn:schemas-microsoft-com:vml" Requires="v">
                <p:oleObj spid="_x0000_s2051" r:id="rId3" imgW="5286375" imgH="2886075" progId="Word.Document.12">
                  <p:embed/>
                </p:oleObj>
              </mc:Choice>
              <mc:Fallback>
                <p:oleObj r:id="rId3" imgW="5286375" imgH="2886075" progId="Word.Document.12">
                  <p:embed/>
                  <p:pic>
                    <p:nvPicPr>
                      <p:cNvPr id="0" name="OLE substitute image"/>
                      <p:cNvPicPr/>
                      <p:nvPr/>
                    </p:nvPicPr>
                    <p:blipFill>
                      <a:blip r:embed="rId4"/>
                      <a:stretch>
                        <a:fillRect/>
                      </a:stretch>
                    </p:blipFill>
                    <p:spPr>
                      <a:xfrm>
                        <a:off x="335280" y="304165"/>
                        <a:ext cx="11336655" cy="6189980"/>
                      </a:xfrm>
                      <a:prstGeom prst="rect">
                        <a:avLst/>
                      </a:prstGeom>
                    </p:spPr>
                  </p:pic>
                </p:oleObj>
              </mc:Fallback>
            </mc:AlternateContent>
          </a:graphicData>
        </a:graphic>
      </p:graphicFrame>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28345" y="934085"/>
            <a:ext cx="2056130" cy="665480"/>
            <a:chOff x="11221" y="929"/>
            <a:chExt cx="3238" cy="1246"/>
          </a:xfrm>
        </p:grpSpPr>
        <p:sp>
          <p:nvSpPr>
            <p:cNvPr id="10" name="剪去对角的矩形 9"/>
            <p:cNvSpPr/>
            <p:nvPr/>
          </p:nvSpPr>
          <p:spPr>
            <a:xfrm>
              <a:off x="11221" y="929"/>
              <a:ext cx="3239" cy="1247"/>
            </a:xfrm>
            <a:prstGeom prst="snip2Diag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02" y="979"/>
              <a:ext cx="1146" cy="1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885190" y="804545"/>
            <a:ext cx="9018905" cy="737235"/>
            <a:chOff x="894" y="2929"/>
            <a:chExt cx="14203" cy="1161"/>
          </a:xfrm>
        </p:grpSpPr>
        <p:sp>
          <p:nvSpPr>
            <p:cNvPr id="20481" name="文本框 4"/>
            <p:cNvSpPr txBox="1"/>
            <p:nvPr/>
          </p:nvSpPr>
          <p:spPr>
            <a:xfrm>
              <a:off x="3894" y="2929"/>
              <a:ext cx="11203" cy="1161"/>
            </a:xfrm>
            <a:prstGeom prst="rect">
              <a:avLst/>
            </a:prstGeom>
            <a:noFill/>
            <a:ln w="9525">
              <a:noFill/>
            </a:ln>
          </p:spPr>
          <p:txBody>
            <a:bodyPr wrap="square" anchor="t">
              <a:spAutoFit/>
            </a:bodyPr>
            <a:lstStyle/>
            <a:p>
              <a:pPr>
                <a:lnSpc>
                  <a:spcPct val="150000"/>
                </a:lnSpc>
              </a:pPr>
              <a:r>
                <a:rPr lang="zh-CN" altLang="en-US" sz="2800" b="1">
                  <a:latin typeface="Times New Roman" panose="02020603050405020304" pitchFamily="18" charset="0"/>
                  <a:ea typeface="黑体" panose="02010609060101010101" pitchFamily="49" charset="-122"/>
                  <a:cs typeface="Times New Roman" panose="02020603050405020304" pitchFamily="18" charset="0"/>
                </a:rPr>
                <a:t>探究二力平衡的条件</a:t>
              </a:r>
            </a:p>
          </p:txBody>
        </p:sp>
        <p:grpSp>
          <p:nvGrpSpPr>
            <p:cNvPr id="20488" name="组合 13"/>
            <p:cNvGrpSpPr/>
            <p:nvPr/>
          </p:nvGrpSpPr>
          <p:grpSpPr>
            <a:xfrm>
              <a:off x="894" y="3246"/>
              <a:ext cx="2489" cy="822"/>
              <a:chOff x="6686" y="8865"/>
              <a:chExt cx="2649" cy="877"/>
            </a:xfrm>
          </p:grpSpPr>
          <p:sp>
            <p:nvSpPr>
              <p:cNvPr id="20490" name="文本框 10"/>
              <p:cNvSpPr txBox="1"/>
              <p:nvPr/>
            </p:nvSpPr>
            <p:spPr>
              <a:xfrm>
                <a:off x="6686" y="8865"/>
                <a:ext cx="1536" cy="877"/>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rPr>
                  <a:t>实验</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二</a:t>
                </a:r>
              </a:p>
            </p:txBody>
          </p:sp>
        </p:grpSp>
      </p:grpSp>
      <p:sp>
        <p:nvSpPr>
          <p:cNvPr id="2" name="文本框 1"/>
          <p:cNvSpPr txBox="1"/>
          <p:nvPr/>
        </p:nvSpPr>
        <p:spPr>
          <a:xfrm>
            <a:off x="885190" y="1286510"/>
            <a:ext cx="10393680" cy="3969385"/>
          </a:xfrm>
          <a:prstGeom prst="rect">
            <a:avLst/>
          </a:prstGeom>
          <a:noFill/>
          <a:ln w="9525">
            <a:noFill/>
          </a:ln>
        </p:spPr>
        <p:txBody>
          <a:bodyPr wrap="square">
            <a:spAutoFit/>
          </a:bodyPr>
          <a:lstStyle/>
          <a:p>
            <a:pPr>
              <a:lnSpc>
                <a:spcPct val="150000"/>
              </a:lnSpc>
            </a:pPr>
            <a:endParaRPr lang="zh-CN" sz="2400">
              <a:latin typeface="Times New Roman" pitchFamily="18" charset="0"/>
              <a:ea typeface="黑体" panose="02010609060101010101" pitchFamily="49" charset="-122"/>
              <a:cs typeface="Times New Roman" panose="02020603050405020304" pitchFamily="18" charset="0"/>
            </a:endParaRPr>
          </a:p>
          <a:p>
            <a:pPr>
              <a:lnSpc>
                <a:spcPct val="150000"/>
              </a:lnSpc>
            </a:pPr>
            <a:r>
              <a:rPr lang="zh-CN" sz="2400" b="1">
                <a:latin typeface="Times New Roman" panose="02020603050405020304" pitchFamily="18" charset="0"/>
                <a:ea typeface="黑体" panose="02010609060101010101" pitchFamily="49" charset="-122"/>
                <a:cs typeface="Times New Roman" panose="02020603050405020304" pitchFamily="18" charset="0"/>
              </a:rPr>
              <a:t>【设计与进行实验】</a:t>
            </a:r>
            <a:endParaRPr lang="en-US" sz="2400" b="1">
              <a:latin typeface="Times New Roman" pitchFamily="18" charset="0"/>
              <a:ea typeface="宋体"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宋体" panose="02010600030101010101" pitchFamily="2" charset="-122"/>
                <a:cs typeface="Times New Roman" panose="02020603050405020304" pitchFamily="18" charset="0"/>
              </a:rPr>
              <a:t>实验使用定滑轮的作用：</a:t>
            </a:r>
            <a:r>
              <a:rPr lang="zh-CN" sz="2400" u="sng">
                <a:latin typeface="Times New Roman" panose="02020603050405020304" pitchFamily="18" charset="0"/>
                <a:ea typeface="宋体" panose="02010600030101010101" pitchFamily="2" charset="-122"/>
                <a:cs typeface="Times New Roman" panose="02020603050405020304" pitchFamily="18" charset="0"/>
              </a:rPr>
              <a:t>改变力的方向</a:t>
            </a:r>
            <a:r>
              <a:rPr lang="zh-CN" sz="2400">
                <a:latin typeface="Times New Roman" panose="02020603050405020304" pitchFamily="18" charset="0"/>
                <a:ea typeface="宋体" panose="02010600030101010101" pitchFamily="2" charset="-122"/>
                <a:cs typeface="Times New Roman" panose="02020603050405020304" pitchFamily="18" charset="0"/>
              </a:rPr>
              <a:t>；</a:t>
            </a: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zh-CN" sz="2400">
                <a:latin typeface="Times New Roman" panose="02020603050405020304" pitchFamily="18" charset="0"/>
                <a:ea typeface="宋体" panose="02010600030101010101" pitchFamily="2" charset="-122"/>
                <a:cs typeface="Times New Roman" panose="02020603050405020304" pitchFamily="18" charset="0"/>
              </a:rPr>
              <a:t>将木块换成小车或硬纸片的目的：</a:t>
            </a:r>
            <a:r>
              <a:rPr lang="zh-CN" sz="2400" u="sng">
                <a:latin typeface="Times New Roman" panose="02020603050405020304" pitchFamily="18" charset="0"/>
                <a:ea typeface="宋体" panose="02010600030101010101" pitchFamily="2" charset="-122"/>
                <a:cs typeface="Times New Roman" panose="02020603050405020304" pitchFamily="18" charset="0"/>
              </a:rPr>
              <a:t>减小摩擦力或重力对实验造成的影响</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zh-CN" sz="2400">
                <a:latin typeface="Times New Roman" panose="02020603050405020304" pitchFamily="18" charset="0"/>
                <a:ea typeface="宋体" panose="02010600030101010101" pitchFamily="2" charset="-122"/>
                <a:cs typeface="Times New Roman" panose="02020603050405020304" pitchFamily="18" charset="0"/>
              </a:rPr>
              <a:t>控制变量法：</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探究平衡的两个力是否大小相等：保持两个力在同一条直线上、方向相反，改变两端钩码质量，观察小车或纸片是否处于平衡状态；
</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0665" y="325120"/>
            <a:ext cx="11742420" cy="341503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探究平衡的两个力是否在同一条直线上：保持两边钩码质量相同，扭动小车或纸片，观察小车或纸片是否处于平衡状态；</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探究平衡的两个力是否在同一物体上：保持两个力作用在同一条直线上，两边钩码质量相等，用剪刀剪开纸片，观察纸片是否处于平衡状态．
</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宋体" panose="02010600030101010101" pitchFamily="2" charset="-122"/>
                <a:cs typeface="宋体" panose="02010600030101010101" pitchFamily="2" charset="-122"/>
              </a:rPr>
              <a:t>4.</a:t>
            </a:r>
            <a:r>
              <a:rPr lang="zh-CN" sz="2400">
                <a:latin typeface="宋体" panose="02010600030101010101" pitchFamily="2" charset="-122"/>
                <a:cs typeface="宋体" panose="02010600030101010101" pitchFamily="2" charset="-122"/>
              </a:rPr>
              <a:t>实验中应多次测量，寻找普遍规律；</a:t>
            </a:r>
            <a:endParaRPr lang="en-US" sz="2400">
              <a:latin typeface="宋体" pitchFamily="2" charset="-122"/>
              <a:cs typeface="宋体" panose="02010600030101010101" pitchFamily="2" charset="-122"/>
            </a:endParaRPr>
          </a:p>
          <a:p>
            <a:pPr>
              <a:lnSpc>
                <a:spcPct val="150000"/>
              </a:lnSpc>
            </a:pPr>
            <a:r>
              <a:rPr lang="en-US" sz="2400">
                <a:latin typeface="宋体" pitchFamily="2" charset="-122"/>
                <a:cs typeface="宋体" panose="02010600030101010101" pitchFamily="2" charset="-122"/>
              </a:rPr>
              <a:t>5.</a:t>
            </a:r>
            <a:r>
              <a:rPr lang="zh-CN" sz="2400">
                <a:latin typeface="+mn-ea"/>
                <a:ea typeface="+mn-ea"/>
                <a:cs typeface="+mn-ea"/>
              </a:rPr>
              <a:t>根据实验现象总结二力平衡的条件．</a:t>
            </a:r>
            <a:endParaRPr lang="zh-CN" altLang="en-US" sz="2400">
              <a:latin typeface="+mn-ea"/>
              <a:ea typeface="+mn-ea"/>
              <a:cs typeface="+mn-ea"/>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0" y="300990"/>
            <a:ext cx="12191365" cy="6370320"/>
          </a:xfrm>
          <a:prstGeom prst="rect">
            <a:avLst/>
          </a:prstGeom>
        </p:spPr>
      </p:pic>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6380" y="506730"/>
            <a:ext cx="11666220" cy="3415030"/>
          </a:xfrm>
          <a:prstGeom prst="rect">
            <a:avLst/>
          </a:prstGeom>
          <a:noFill/>
          <a:ln w="9525">
            <a:noFill/>
          </a:ln>
        </p:spPr>
        <p:txBody>
          <a:bodyPr wrap="square">
            <a:spAutoFit/>
          </a:bodyPr>
          <a:lstStyle/>
          <a:p>
            <a:pPr>
              <a:lnSpc>
                <a:spcPct val="150000"/>
              </a:lnSpc>
            </a:pPr>
            <a:r>
              <a:rPr lang="zh-CN" sz="2400" b="1">
                <a:ea typeface="黑体" panose="02010609060101010101" pitchFamily="49" charset="-122"/>
              </a:rPr>
              <a:t>【交流与反思】</a:t>
            </a:r>
            <a:endParaRPr lang="en-US" sz="2400" b="1">
              <a:latin typeface="Times New Roman" pitchFamily="18" charset="0"/>
              <a:ea typeface="宋体" pitchFamily="2" charset="-122"/>
            </a:endParaRPr>
          </a:p>
          <a:p>
            <a:pPr>
              <a:lnSpc>
                <a:spcPct val="15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实验过程中各个力的大小及方向判断、物体运动状态的判断；</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7. </a:t>
            </a:r>
            <a:r>
              <a:rPr lang="zh-CN" sz="2400">
                <a:ea typeface="宋体" panose="02010600030101010101" pitchFamily="2" charset="-122"/>
              </a:rPr>
              <a:t>力的作用效果判断；</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8. </a:t>
            </a:r>
            <a:r>
              <a:rPr lang="zh-CN" sz="2400">
                <a:ea typeface="宋体" panose="02010600030101010101" pitchFamily="2" charset="-122"/>
              </a:rPr>
              <a:t>实验方案的改进及评估．</a:t>
            </a:r>
            <a:r>
              <a:rPr lang="zh-CN" sz="2400">
                <a:ea typeface="黑体" panose="02010609060101010101" pitchFamily="49" charset="-122"/>
              </a:rPr>
              <a:t>实验结论：</a:t>
            </a:r>
            <a:r>
              <a:rPr lang="zh-CN" sz="2400">
                <a:ea typeface="宋体" panose="02010600030101010101" pitchFamily="2" charset="-122"/>
              </a:rPr>
              <a:t>二力平衡的条</a:t>
            </a:r>
            <a:r>
              <a:rPr lang="zh-CN" sz="2400">
                <a:latin typeface="Times New Roman" panose="02020603050405020304" pitchFamily="18" charset="0"/>
                <a:ea typeface="宋体" panose="02010600030101010101" pitchFamily="2" charset="-122"/>
              </a:rPr>
              <a:t>件：</a:t>
            </a:r>
            <a:r>
              <a:rPr lang="zh-CN" sz="2400" u="sng">
                <a:ea typeface="宋体" panose="02010600030101010101" pitchFamily="2" charset="-122"/>
              </a:rPr>
              <a:t>作用在同一物体上的两个力大小相等、方向相反，并且作用在同一条直线上</a:t>
            </a:r>
            <a:r>
              <a:rPr lang="zh-CN" sz="2400">
                <a:ea typeface="宋体" panose="02010600030101010101" pitchFamily="2" charset="-122"/>
              </a:rPr>
              <a:t>．
</a:t>
            </a:r>
            <a:endParaRPr lang="zh-CN" altLang="en-US" sz="240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a:hlinkClick r:id="" action="ppaction://ole?verb=0"/>
          </p:cNvPr>
          <p:cNvGraphicFramePr>
            <a:graphicFrameLocks noChangeAspect="1"/>
          </p:cNvGraphicFramePr>
          <p:nvPr/>
        </p:nvGraphicFramePr>
        <p:xfrm>
          <a:off x="335280" y="260668"/>
          <a:ext cx="11336655" cy="7049135"/>
        </p:xfrm>
        <a:graphic>
          <a:graphicData uri="http://schemas.openxmlformats.org/presentationml/2006/ole">
            <mc:AlternateContent xmlns:mc="http://schemas.openxmlformats.org/markup-compatibility/2006">
              <mc:Choice xmlns:v="urn:schemas-microsoft-com:vml" Requires="v">
                <p:oleObj spid="_x0000_s3075" r:id="rId3" imgW="5286375" imgH="3286125" progId="Word.Document.12">
                  <p:embed/>
                </p:oleObj>
              </mc:Choice>
              <mc:Fallback>
                <p:oleObj r:id="rId3" imgW="5286375" imgH="3286125" progId="Word.Document.12">
                  <p:embed/>
                  <p:pic>
                    <p:nvPicPr>
                      <p:cNvPr id="0" name="OLE substitute image"/>
                      <p:cNvPicPr/>
                      <p:nvPr/>
                    </p:nvPicPr>
                    <p:blipFill>
                      <a:blip r:embed="rId4"/>
                      <a:stretch>
                        <a:fillRect/>
                      </a:stretch>
                    </p:blipFill>
                    <p:spPr>
                      <a:xfrm>
                        <a:off x="335280" y="260668"/>
                        <a:ext cx="11336655" cy="7049135"/>
                      </a:xfrm>
                      <a:prstGeom prst="rect">
                        <a:avLst/>
                      </a:prstGeom>
                    </p:spPr>
                  </p:pic>
                </p:oleObj>
              </mc:Fallback>
            </mc:AlternateContent>
          </a:graphicData>
        </a:graphic>
      </p:graphicFrame>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a:hlinkClick r:id="" action="ppaction://ole?verb=0"/>
          </p:cNvPr>
          <p:cNvGraphicFramePr>
            <a:graphicFrameLocks noChangeAspect="1"/>
          </p:cNvGraphicFramePr>
          <p:nvPr/>
        </p:nvGraphicFramePr>
        <p:xfrm>
          <a:off x="335280" y="333058"/>
          <a:ext cx="11336655" cy="6416675"/>
        </p:xfrm>
        <a:graphic>
          <a:graphicData uri="http://schemas.openxmlformats.org/presentationml/2006/ole">
            <mc:AlternateContent xmlns:mc="http://schemas.openxmlformats.org/markup-compatibility/2006">
              <mc:Choice xmlns:v="urn:schemas-microsoft-com:vml" Requires="v">
                <p:oleObj spid="_x0000_s4099" r:id="rId3" imgW="5286375" imgH="2990850" progId="Word.Document.12">
                  <p:embed/>
                </p:oleObj>
              </mc:Choice>
              <mc:Fallback>
                <p:oleObj r:id="rId3" imgW="5286375" imgH="2990850" progId="Word.Document.12">
                  <p:embed/>
                  <p:pic>
                    <p:nvPicPr>
                      <p:cNvPr id="0" name="OLE substitute image"/>
                      <p:cNvPicPr/>
                      <p:nvPr/>
                    </p:nvPicPr>
                    <p:blipFill>
                      <a:blip r:embed="rId4"/>
                      <a:stretch>
                        <a:fillRect/>
                      </a:stretch>
                    </p:blipFill>
                    <p:spPr>
                      <a:xfrm>
                        <a:off x="335280" y="333058"/>
                        <a:ext cx="11336655" cy="6416675"/>
                      </a:xfrm>
                      <a:prstGeom prst="rect">
                        <a:avLst/>
                      </a:prstGeom>
                    </p:spPr>
                  </p:pic>
                </p:oleObj>
              </mc:Fallback>
            </mc:AlternateContent>
          </a:graphicData>
        </a:graphic>
      </p:graphicFrame>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87095" y="520065"/>
            <a:ext cx="2056130" cy="665480"/>
            <a:chOff x="11221" y="929"/>
            <a:chExt cx="3238" cy="1246"/>
          </a:xfrm>
        </p:grpSpPr>
        <p:sp>
          <p:nvSpPr>
            <p:cNvPr id="10" name="剪去对角的矩形 9"/>
            <p:cNvSpPr/>
            <p:nvPr/>
          </p:nvSpPr>
          <p:spPr>
            <a:xfrm>
              <a:off x="11221" y="929"/>
              <a:ext cx="3239" cy="1247"/>
            </a:xfrm>
            <a:prstGeom prst="snip2Diag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02" y="979"/>
              <a:ext cx="1146" cy="1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83615" y="390525"/>
            <a:ext cx="9234170" cy="737235"/>
            <a:chOff x="894" y="2929"/>
            <a:chExt cx="14542" cy="1161"/>
          </a:xfrm>
        </p:grpSpPr>
        <p:sp>
          <p:nvSpPr>
            <p:cNvPr id="20481" name="文本框 4"/>
            <p:cNvSpPr txBox="1"/>
            <p:nvPr/>
          </p:nvSpPr>
          <p:spPr>
            <a:xfrm>
              <a:off x="4233" y="2929"/>
              <a:ext cx="11203" cy="1161"/>
            </a:xfrm>
            <a:prstGeom prst="rect">
              <a:avLst/>
            </a:prstGeom>
            <a:noFill/>
            <a:ln w="9525">
              <a:noFill/>
            </a:ln>
          </p:spPr>
          <p:txBody>
            <a:bodyPr wrap="square" anchor="t">
              <a:spAutoFit/>
            </a:bodyPr>
            <a:lstStyle/>
            <a:p>
              <a:pPr>
                <a:lnSpc>
                  <a:spcPct val="150000"/>
                </a:lnSpc>
              </a:pPr>
              <a:r>
                <a:rPr lang="zh-CN" altLang="en-US" sz="2800" b="1">
                  <a:latin typeface="Times New Roman" panose="02020603050405020304" pitchFamily="18" charset="0"/>
                  <a:ea typeface="黑体" panose="02010609060101010101" pitchFamily="49" charset="-122"/>
                  <a:cs typeface="Times New Roman" panose="02020603050405020304" pitchFamily="18" charset="0"/>
                </a:rPr>
                <a:t>探究影响滑动摩擦力大小的因素</a:t>
              </a:r>
            </a:p>
          </p:txBody>
        </p:sp>
        <p:grpSp>
          <p:nvGrpSpPr>
            <p:cNvPr id="20488" name="组合 13"/>
            <p:cNvGrpSpPr/>
            <p:nvPr/>
          </p:nvGrpSpPr>
          <p:grpSpPr>
            <a:xfrm>
              <a:off x="894" y="3246"/>
              <a:ext cx="2489" cy="822"/>
              <a:chOff x="6686" y="8865"/>
              <a:chExt cx="2649" cy="877"/>
            </a:xfrm>
          </p:grpSpPr>
          <p:sp>
            <p:nvSpPr>
              <p:cNvPr id="20490" name="文本框 10"/>
              <p:cNvSpPr txBox="1"/>
              <p:nvPr/>
            </p:nvSpPr>
            <p:spPr>
              <a:xfrm>
                <a:off x="6686" y="8865"/>
                <a:ext cx="1536" cy="877"/>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rPr>
                  <a:t>实验</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三 </a:t>
                </a:r>
              </a:p>
            </p:txBody>
          </p:sp>
        </p:grpSp>
      </p:grpSp>
      <p:sp>
        <p:nvSpPr>
          <p:cNvPr id="2" name="TextBox 26"/>
          <p:cNvSpPr txBox="1"/>
          <p:nvPr/>
        </p:nvSpPr>
        <p:spPr>
          <a:xfrm>
            <a:off x="925417" y="1460630"/>
            <a:ext cx="10730429" cy="4478149"/>
          </a:xfrm>
          <a:prstGeom prst="rect">
            <a:avLst/>
          </a:prstGeom>
          <a:noFill/>
        </p:spPr>
        <p:txBody>
          <a:bodyPr wrap="square" rtlCol="0">
            <a:spAutoFit/>
          </a:bodyPr>
          <a:lstStyle/>
          <a:p>
            <a:pPr>
              <a:lnSpc>
                <a:spcPct val="150000"/>
              </a:lnSpc>
            </a:pPr>
            <a:r>
              <a:rPr lang="zh-CN" altLang="en-US" sz="2400" smtClean="0">
                <a:latin typeface="+mn-ea"/>
              </a:rPr>
              <a:t>有关该实验</a:t>
            </a:r>
            <a:r>
              <a:rPr lang="en-US" sz="2400" smtClean="0">
                <a:latin typeface="+mn-ea"/>
              </a:rPr>
              <a:t>,</a:t>
            </a:r>
            <a:r>
              <a:rPr lang="zh-CN" altLang="en-US" sz="2400" smtClean="0">
                <a:latin typeface="+mn-ea"/>
              </a:rPr>
              <a:t>有如下命题点</a:t>
            </a:r>
            <a:r>
              <a:rPr lang="en-US" sz="2400" smtClean="0">
                <a:latin typeface="+mn-ea"/>
              </a:rPr>
              <a:t>:</a:t>
            </a:r>
            <a:endParaRPr lang="zh-CN" altLang="en-US" sz="2400" smtClean="0"/>
          </a:p>
          <a:p>
            <a:pPr>
              <a:lnSpc>
                <a:spcPct val="150000"/>
              </a:lnSpc>
            </a:pPr>
            <a:r>
              <a:rPr lang="en-US" sz="2400" smtClean="0"/>
              <a:t>1.</a:t>
            </a:r>
            <a:r>
              <a:rPr lang="en-US" altLang="zh-CN" sz="2400" smtClean="0"/>
              <a:t>【</a:t>
            </a:r>
            <a:r>
              <a:rPr lang="zh-CN" altLang="en-US" sz="2400" smtClean="0"/>
              <a:t>实验器材</a:t>
            </a:r>
            <a:r>
              <a:rPr lang="en-US" altLang="zh-CN" sz="2400" smtClean="0"/>
              <a:t>】</a:t>
            </a:r>
            <a:r>
              <a:rPr lang="zh-CN" altLang="en-US" sz="2400" smtClean="0">
                <a:latin typeface="宋体" panose="02010600030101010101" pitchFamily="2" charset="-122"/>
                <a:ea typeface="宋体" panose="02010600030101010101" pitchFamily="2" charset="-122"/>
              </a:rPr>
              <a:t>长木板、木块、弹簧测力计、砝码、棉布、毛巾等</a:t>
            </a:r>
            <a:r>
              <a:rPr lang="en-US" sz="2400" smtClean="0">
                <a:latin typeface="宋体" panose="02010600030101010101" pitchFamily="2" charset="-122"/>
                <a:ea typeface="宋体" panose="02010600030101010101" pitchFamily="2" charset="-122"/>
              </a:rPr>
              <a:t>.</a:t>
            </a:r>
            <a:endParaRPr lang="zh-CN" altLang="en-US" sz="2400" smtClean="0">
              <a:latin typeface="宋体" pitchFamily="2" charset="-122"/>
              <a:ea typeface="宋体" pitchFamily="2" charset="-122"/>
            </a:endParaRPr>
          </a:p>
          <a:p>
            <a:pPr>
              <a:lnSpc>
                <a:spcPct val="150000"/>
              </a:lnSpc>
            </a:pPr>
            <a:r>
              <a:rPr lang="en-US" sz="2400" smtClean="0"/>
              <a:t>2.</a:t>
            </a:r>
            <a:r>
              <a:rPr lang="en-US" altLang="zh-CN" sz="2400" smtClean="0"/>
              <a:t>【</a:t>
            </a:r>
            <a:r>
              <a:rPr lang="zh-CN" altLang="en-US" sz="2400" smtClean="0"/>
              <a:t>实验装置</a:t>
            </a:r>
            <a:r>
              <a:rPr lang="en-US" altLang="zh-CN" sz="2400" smtClean="0"/>
              <a:t>】</a:t>
            </a:r>
            <a:r>
              <a:rPr lang="zh-CN" altLang="en-US" sz="2400" smtClean="0">
                <a:latin typeface="宋体" panose="02010600030101010101" pitchFamily="2" charset="-122"/>
                <a:ea typeface="宋体" panose="02010600030101010101" pitchFamily="2" charset="-122"/>
              </a:rPr>
              <a:t>如图所示</a:t>
            </a:r>
            <a:r>
              <a:rPr lang="en-US" sz="2400" smtClean="0">
                <a:latin typeface="宋体" panose="02010600030101010101" pitchFamily="2" charset="-122"/>
                <a:ea typeface="宋体" panose="02010600030101010101" pitchFamily="2" charset="-122"/>
              </a:rPr>
              <a:t>.</a:t>
            </a:r>
            <a:endParaRPr lang="zh-CN" altLang="en-US" sz="2400" smtClean="0">
              <a:latin typeface="宋体" panose="02010600030101010101" pitchFamily="2" charset="-122"/>
              <a:ea typeface="宋体" panose="02010600030101010101" pitchFamily="2" charset="-122"/>
            </a:endParaRPr>
          </a:p>
          <a:p>
            <a:pPr>
              <a:lnSpc>
                <a:spcPct val="150000"/>
              </a:lnSpc>
            </a:pPr>
            <a:endParaRPr lang="en-US" sz="2400" smtClean="0">
              <a:latin typeface="+mn-ea"/>
            </a:endParaRPr>
          </a:p>
          <a:p>
            <a:pPr>
              <a:lnSpc>
                <a:spcPct val="150000"/>
              </a:lnSpc>
            </a:pPr>
            <a:endParaRPr lang="en-US" sz="2400" smtClean="0">
              <a:latin typeface="+mn-ea"/>
            </a:endParaRPr>
          </a:p>
          <a:p>
            <a:pPr>
              <a:lnSpc>
                <a:spcPct val="150000"/>
              </a:lnSpc>
            </a:pPr>
            <a:endParaRPr lang="en-US" sz="2400" smtClean="0">
              <a:latin typeface="+mn-ea"/>
            </a:endParaRPr>
          </a:p>
          <a:p>
            <a:pPr>
              <a:lnSpc>
                <a:spcPct val="150000"/>
              </a:lnSpc>
            </a:pPr>
            <a:endParaRPr lang="en-US" sz="2400" smtClean="0">
              <a:latin typeface="+mn-ea"/>
            </a:endParaRPr>
          </a:p>
          <a:p>
            <a:pPr>
              <a:lnSpc>
                <a:spcPct val="150000"/>
              </a:lnSpc>
            </a:pPr>
            <a:endParaRPr lang="en-US" sz="2200" smtClean="0">
              <a:latin typeface="+mn-ea"/>
            </a:endParaRPr>
          </a:p>
        </p:txBody>
      </p:sp>
      <p:pic>
        <p:nvPicPr>
          <p:cNvPr id="3" name="18WHLWJJZKBWL217.jpg" descr="id:2147493960;FounderCES"/>
          <p:cNvPicPr/>
          <p:nvPr/>
        </p:nvPicPr>
        <p:blipFill>
          <a:blip r:embed="rId2"/>
          <a:stretch>
            <a:fillRect/>
          </a:stretch>
        </p:blipFill>
        <p:spPr>
          <a:xfrm>
            <a:off x="3517308" y="3243380"/>
            <a:ext cx="4626231" cy="259768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352986" y="428007"/>
            <a:ext cx="11198709" cy="5077460"/>
          </a:xfrm>
          <a:prstGeom prst="rect">
            <a:avLst/>
          </a:prstGeom>
          <a:noFill/>
        </p:spPr>
        <p:txBody>
          <a:bodyPr wrap="square" rtlCol="0">
            <a:spAutoFit/>
          </a:bodyPr>
          <a:lstStyle/>
          <a:p>
            <a:pPr>
              <a:lnSpc>
                <a:spcPct val="150000"/>
              </a:lnSpc>
            </a:pPr>
            <a:r>
              <a:rPr lang="en-US" altLang="zh-CN" sz="2400" b="1" smtClean="0">
                <a:latin typeface="+mn-ea"/>
              </a:rPr>
              <a:t>3.【</a:t>
            </a:r>
            <a:r>
              <a:rPr lang="zh-CN" altLang="en-US" sz="2400" b="1" smtClean="0">
                <a:latin typeface="+mn-ea"/>
              </a:rPr>
              <a:t>设计与进行实验</a:t>
            </a:r>
            <a:r>
              <a:rPr lang="en-US" altLang="zh-CN" sz="2400" b="1" smtClean="0">
                <a:latin typeface="+mn-ea"/>
              </a:rPr>
              <a:t>】</a:t>
            </a:r>
          </a:p>
          <a:p>
            <a:pPr>
              <a:lnSpc>
                <a:spcPct val="150000"/>
              </a:lnSpc>
            </a:pPr>
            <a:r>
              <a:rPr lang="en-US" altLang="zh-CN" sz="2400" smtClean="0">
                <a:latin typeface="宋体" panose="02010600030101010101" pitchFamily="2" charset="-122"/>
                <a:ea typeface="宋体" panose="02010600030101010101" pitchFamily="2" charset="-122"/>
              </a:rPr>
              <a:t>(1)</a:t>
            </a:r>
            <a:r>
              <a:rPr lang="zh-CN" altLang="en-US" sz="2400" smtClean="0">
                <a:latin typeface="宋体" panose="02010600030101010101" pitchFamily="2" charset="-122"/>
                <a:ea typeface="宋体" panose="02010600030101010101" pitchFamily="2" charset="-122"/>
              </a:rPr>
              <a:t>测量滑动摩擦力的原理</a:t>
            </a:r>
            <a:r>
              <a:rPr lang="en-US" altLang="zh-CN" sz="2400" smtClean="0">
                <a:latin typeface="宋体" panose="02010600030101010101" pitchFamily="2" charset="-122"/>
                <a:ea typeface="宋体" panose="02010600030101010101" pitchFamily="2" charset="-122"/>
              </a:rPr>
              <a:t>:</a:t>
            </a:r>
            <a:r>
              <a:rPr lang="en-US" altLang="zh-CN" sz="2400" u="sng" smtClean="0">
                <a:latin typeface="宋体" panose="02010600030101010101" pitchFamily="2" charset="-122"/>
                <a:ea typeface="宋体" panose="02010600030101010101" pitchFamily="2" charset="-122"/>
              </a:rPr>
              <a:t>    </a:t>
            </a:r>
            <a:r>
              <a:rPr lang="zh-CN" altLang="en-US" sz="2400" u="sng" smtClean="0">
                <a:uFill>
                  <a:solidFill>
                    <a:schemeClr val="accent1"/>
                  </a:solidFill>
                </a:uFill>
                <a:latin typeface="宋体" panose="02010600030101010101" pitchFamily="2" charset="-122"/>
                <a:ea typeface="宋体" panose="02010600030101010101" pitchFamily="2" charset="-122"/>
              </a:rPr>
              <a:t>二力平衡   </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沿水平方向拉动木块使木块在水平面内做匀速直线运动时</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弹簧测力计的示数等于木块受到的滑动摩擦力</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(2)</a:t>
            </a:r>
            <a:r>
              <a:rPr lang="zh-CN" altLang="en-US" sz="2400" smtClean="0">
                <a:latin typeface="宋体" panose="02010600030101010101" pitchFamily="2" charset="-122"/>
                <a:ea typeface="宋体" panose="02010600030101010101" pitchFamily="2" charset="-122"/>
              </a:rPr>
              <a:t>控制变量法的应用</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①</a:t>
            </a:r>
            <a:r>
              <a:rPr lang="zh-CN" altLang="en-US" sz="2400" smtClean="0">
                <a:latin typeface="宋体" panose="02010600030101010101" pitchFamily="2" charset="-122"/>
                <a:ea typeface="宋体" panose="02010600030101010101" pitchFamily="2" charset="-122"/>
              </a:rPr>
              <a:t>探究滑动摩擦力的大小与压力大小的关系时</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需</a:t>
            </a:r>
            <a:r>
              <a:rPr lang="zh-CN" altLang="en-US" sz="2400" u="sng" smtClean="0">
                <a:uFill>
                  <a:solidFill>
                    <a:schemeClr val="accent1"/>
                  </a:solidFill>
                </a:uFill>
                <a:latin typeface="宋体" panose="02010600030101010101" pitchFamily="2" charset="-122"/>
                <a:ea typeface="宋体" panose="02010600030101010101" pitchFamily="2" charset="-122"/>
              </a:rPr>
              <a:t>保持接触面的粗糙程度不变</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改变压力大小</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②</a:t>
            </a:r>
            <a:r>
              <a:rPr lang="zh-CN" altLang="en-US" sz="2400" smtClean="0">
                <a:latin typeface="宋体" panose="02010600030101010101" pitchFamily="2" charset="-122"/>
                <a:ea typeface="宋体" panose="02010600030101010101" pitchFamily="2" charset="-122"/>
              </a:rPr>
              <a:t>探究滑动摩擦力的大小与接触面的粗糙程度的关系时</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需</a:t>
            </a:r>
            <a:r>
              <a:rPr lang="zh-CN" altLang="en-US" sz="2400" u="sng" smtClean="0">
                <a:uFill>
                  <a:solidFill>
                    <a:schemeClr val="accent1"/>
                  </a:solidFill>
                </a:uFill>
                <a:latin typeface="宋体" panose="02010600030101010101" pitchFamily="2" charset="-122"/>
                <a:ea typeface="宋体" panose="02010600030101010101" pitchFamily="2" charset="-122"/>
              </a:rPr>
              <a:t>保持压力大小不变</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改变接触面的粗糙程度</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(3)</a:t>
            </a:r>
            <a:r>
              <a:rPr lang="zh-CN" altLang="en-US" sz="2400" smtClean="0">
                <a:latin typeface="宋体" panose="02010600030101010101" pitchFamily="2" charset="-122"/>
                <a:ea typeface="宋体" panose="02010600030101010101" pitchFamily="2" charset="-122"/>
              </a:rPr>
              <a:t>转换法的应用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通过拉力的大小</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即弹簧测力计的示数</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来反映滑动摩擦力的大小</a:t>
            </a:r>
            <a:r>
              <a:rPr lang="en-US" altLang="zh-CN" sz="2400" smtClean="0">
                <a:latin typeface="宋体" panose="02010600030101010101" pitchFamily="2" charset="-122"/>
                <a:ea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6"/>
          <p:cNvSpPr txBox="1"/>
          <p:nvPr/>
        </p:nvSpPr>
        <p:spPr>
          <a:xfrm>
            <a:off x="333936" y="542307"/>
            <a:ext cx="11198709" cy="3969385"/>
          </a:xfrm>
          <a:prstGeom prst="rect">
            <a:avLst/>
          </a:prstGeom>
          <a:noFill/>
        </p:spPr>
        <p:txBody>
          <a:bodyPr wrap="square" rtlCol="0">
            <a:spAutoFit/>
          </a:bodyPr>
          <a:lstStyle/>
          <a:p>
            <a:pPr>
              <a:lnSpc>
                <a:spcPct val="150000"/>
              </a:lnSpc>
            </a:pPr>
            <a:r>
              <a:rPr lang="en-US" altLang="zh-CN" sz="2400" b="1" smtClean="0">
                <a:latin typeface="+mn-ea"/>
              </a:rPr>
              <a:t>4.【</a:t>
            </a:r>
            <a:r>
              <a:rPr lang="zh-CN" altLang="en-US" sz="2400" b="1" smtClean="0">
                <a:latin typeface="+mn-ea"/>
              </a:rPr>
              <a:t>交流与反思</a:t>
            </a:r>
            <a:r>
              <a:rPr lang="en-US" altLang="zh-CN" sz="2400" b="1" smtClean="0">
                <a:latin typeface="+mn-ea"/>
              </a:rPr>
              <a:t>】</a:t>
            </a:r>
          </a:p>
          <a:p>
            <a:pPr>
              <a:lnSpc>
                <a:spcPct val="150000"/>
              </a:lnSpc>
            </a:pPr>
            <a:r>
              <a:rPr lang="en-US" altLang="zh-CN" sz="2400" smtClean="0">
                <a:latin typeface="宋体" panose="02010600030101010101" pitchFamily="2" charset="-122"/>
                <a:ea typeface="宋体" panose="02010600030101010101" pitchFamily="2" charset="-122"/>
              </a:rPr>
              <a:t>(1)</a:t>
            </a:r>
            <a:r>
              <a:rPr lang="zh-CN" altLang="en-US" sz="2400" smtClean="0">
                <a:latin typeface="宋体" panose="02010600030101010101" pitchFamily="2" charset="-122"/>
                <a:ea typeface="宋体" panose="02010600030101010101" pitchFamily="2" charset="-122"/>
              </a:rPr>
              <a:t>探究滑动摩擦力的大小与接触面积的关系时</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采用的方法是</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控制接触面的粗糙程度不变</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让木块平放、侧放和立放在水平放置的长木板上</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分别用弹簧测力计水平拉着木块以相同的速度做匀速直线运动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比较弹簧测力计的示数大小</a:t>
            </a:r>
            <a:r>
              <a:rPr lang="en-US" altLang="zh-CN" sz="2400" smtClean="0">
                <a:latin typeface="宋体" panose="02010600030101010101" pitchFamily="2" charset="-122"/>
                <a:ea typeface="宋体" panose="02010600030101010101" pitchFamily="2" charset="-122"/>
              </a:rPr>
              <a:t>.</a:t>
            </a:r>
          </a:p>
          <a:p>
            <a:pPr>
              <a:lnSpc>
                <a:spcPct val="150000"/>
              </a:lnSpc>
            </a:pPr>
            <a:r>
              <a:rPr lang="en-US" altLang="zh-CN" sz="2400" smtClean="0">
                <a:latin typeface="宋体" panose="02010600030101010101" pitchFamily="2" charset="-122"/>
                <a:ea typeface="宋体" panose="02010600030101010101" pitchFamily="2" charset="-122"/>
              </a:rPr>
              <a:t>(2)</a:t>
            </a:r>
            <a:r>
              <a:rPr lang="zh-CN" altLang="en-US" sz="2400" smtClean="0">
                <a:latin typeface="宋体" panose="02010600030101010101" pitchFamily="2" charset="-122"/>
                <a:ea typeface="宋体" panose="02010600030101010101" pitchFamily="2" charset="-122"/>
              </a:rPr>
              <a:t>探究滑动摩擦力的大小与速度的大小关系时</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采用的方法是</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控制接触面的粗糙程度和压力不变</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让木块平放在水平放置的长木板上</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分别用弹簧测力计拉着木块以不同的速度做匀速直线运动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比较弹簧测力计的示数大小</a:t>
            </a:r>
            <a:r>
              <a:rPr lang="en-US" altLang="zh-CN" sz="2400" smtClean="0">
                <a:latin typeface="宋体" panose="02010600030101010101" pitchFamily="2" charset="-122"/>
                <a:ea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753036" y="1590057"/>
            <a:ext cx="11198709" cy="1753235"/>
          </a:xfrm>
          <a:prstGeom prst="rect">
            <a:avLst/>
          </a:prstGeom>
          <a:noFill/>
        </p:spPr>
        <p:txBody>
          <a:bodyPr wrap="square" rtlCol="0">
            <a:spAutoFit/>
          </a:bodyPr>
          <a:lstStyle/>
          <a:p>
            <a:pPr>
              <a:lnSpc>
                <a:spcPct val="150000"/>
              </a:lnSpc>
            </a:pPr>
            <a:r>
              <a:rPr lang="en-US" altLang="zh-CN" sz="2400" smtClean="0">
                <a:latin typeface="宋体" panose="02010600030101010101" pitchFamily="2" charset="-122"/>
                <a:ea typeface="宋体" panose="02010600030101010101" pitchFamily="2" charset="-122"/>
              </a:rPr>
              <a:t>(3)</a:t>
            </a:r>
            <a:r>
              <a:rPr lang="zh-CN" altLang="en-US" sz="2400" smtClean="0">
                <a:latin typeface="宋体" panose="02010600030101010101" pitchFamily="2" charset="-122"/>
                <a:ea typeface="宋体" panose="02010600030101010101" pitchFamily="2" charset="-122"/>
              </a:rPr>
              <a:t>在上述实验中</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由于很难保证木块做匀速直线运动</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可对实验装置做如下改进</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如图所示</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拉动长木板</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当木块处于静止状态时</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弹簧测力计的示数与木块所受滑动摩擦力的大小相等</a:t>
            </a:r>
            <a:r>
              <a:rPr lang="en-US" altLang="zh-CN"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注</a:t>
            </a:r>
            <a:r>
              <a:rPr lang="en-US" altLang="zh-CN" sz="2400" smtClean="0">
                <a:latin typeface="宋体" panose="02010600030101010101" pitchFamily="2" charset="-122"/>
                <a:ea typeface="宋体" panose="02010600030101010101" pitchFamily="2" charset="-122"/>
              </a:rPr>
              <a:t>:</a:t>
            </a:r>
            <a:r>
              <a:rPr lang="zh-CN" altLang="en-US" sz="2400" u="sng" smtClean="0">
                <a:uFill>
                  <a:solidFill>
                    <a:schemeClr val="accent1"/>
                  </a:solidFill>
                </a:uFill>
                <a:latin typeface="宋体" panose="02010600030101010101" pitchFamily="2" charset="-122"/>
                <a:ea typeface="宋体" panose="02010600030101010101" pitchFamily="2" charset="-122"/>
              </a:rPr>
              <a:t>不要求长木板做匀速直线运动</a:t>
            </a:r>
            <a:r>
              <a:rPr lang="en-US" altLang="zh-CN" sz="2400" smtClean="0">
                <a:latin typeface="宋体" panose="02010600030101010101" pitchFamily="2" charset="-122"/>
                <a:ea typeface="宋体" panose="02010600030101010101" pitchFamily="2" charset="-122"/>
              </a:rPr>
              <a:t>)</a:t>
            </a:r>
          </a:p>
        </p:txBody>
      </p:sp>
      <p:pic>
        <p:nvPicPr>
          <p:cNvPr id="13" name="18WHLWJJZKBWL218.jpg" descr="id:2147493967;FounderCES"/>
          <p:cNvPicPr/>
          <p:nvPr/>
        </p:nvPicPr>
        <p:blipFill>
          <a:blip r:embed="rId2"/>
          <a:stretch>
            <a:fillRect/>
          </a:stretch>
        </p:blipFill>
        <p:spPr>
          <a:xfrm>
            <a:off x="3668869" y="3369694"/>
            <a:ext cx="4119668" cy="167564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6"/>
          <p:cNvSpPr txBox="1"/>
          <p:nvPr/>
        </p:nvSpPr>
        <p:spPr>
          <a:xfrm>
            <a:off x="753036" y="466106"/>
            <a:ext cx="11198709" cy="3784600"/>
          </a:xfrm>
          <a:prstGeom prst="rect">
            <a:avLst/>
          </a:prstGeom>
          <a:noFill/>
        </p:spPr>
        <p:txBody>
          <a:bodyPr wrap="square" rtlCol="0">
            <a:spAutoFit/>
          </a:bodyPr>
          <a:lstStyle/>
          <a:p>
            <a:pPr>
              <a:lnSpc>
                <a:spcPct val="200000"/>
              </a:lnSpc>
            </a:pPr>
            <a:r>
              <a:rPr lang="en-US" sz="2400" b="1" smtClean="0">
                <a:latin typeface="+mn-ea"/>
              </a:rPr>
              <a:t>5.</a:t>
            </a:r>
            <a:r>
              <a:rPr lang="en-US" altLang="zh-CN" sz="2400" b="1" smtClean="0">
                <a:latin typeface="+mn-ea"/>
              </a:rPr>
              <a:t>【</a:t>
            </a:r>
            <a:r>
              <a:rPr lang="zh-CN" altLang="en-US" sz="2400" b="1" smtClean="0">
                <a:latin typeface="+mn-ea"/>
              </a:rPr>
              <a:t>实验结论</a:t>
            </a:r>
            <a:r>
              <a:rPr lang="en-US" altLang="zh-CN" sz="2400" b="1" smtClean="0">
                <a:latin typeface="+mn-ea"/>
              </a:rPr>
              <a:t>】</a:t>
            </a:r>
          </a:p>
          <a:p>
            <a:pPr>
              <a:lnSpc>
                <a:spcPct val="200000"/>
              </a:lnSpc>
            </a:pPr>
            <a:r>
              <a:rPr lang="en-US" sz="2400" smtClean="0">
                <a:latin typeface="宋体" panose="02010600030101010101" pitchFamily="2" charset="-122"/>
                <a:ea typeface="宋体" panose="02010600030101010101" pitchFamily="2" charset="-122"/>
              </a:rPr>
              <a:t>(1)</a:t>
            </a:r>
            <a:r>
              <a:rPr lang="zh-CN" altLang="en-US" sz="2400" smtClean="0">
                <a:latin typeface="宋体" panose="02010600030101010101" pitchFamily="2" charset="-122"/>
                <a:ea typeface="宋体" panose="02010600030101010101" pitchFamily="2" charset="-122"/>
              </a:rPr>
              <a:t>滑动摩擦力的大小只与接触面所受的压力和接触面的粗糙程度有关</a:t>
            </a:r>
            <a:r>
              <a:rPr lang="en-US" sz="2400" smtClean="0">
                <a:latin typeface="宋体" panose="02010600030101010101" pitchFamily="2" charset="-122"/>
                <a:ea typeface="宋体" panose="02010600030101010101" pitchFamily="2" charset="-122"/>
              </a:rPr>
              <a:t>.</a:t>
            </a:r>
            <a:endParaRPr lang="zh-CN" altLang="en-US" sz="2400" smtClean="0">
              <a:latin typeface="宋体" panose="02010600030101010101" pitchFamily="2" charset="-122"/>
              <a:ea typeface="宋体" panose="02010600030101010101" pitchFamily="2" charset="-122"/>
            </a:endParaRPr>
          </a:p>
          <a:p>
            <a:pPr>
              <a:lnSpc>
                <a:spcPct val="200000"/>
              </a:lnSpc>
            </a:pPr>
            <a:r>
              <a:rPr lang="en-US" sz="2400" smtClean="0">
                <a:latin typeface="宋体" panose="02010600030101010101" pitchFamily="2" charset="-122"/>
                <a:ea typeface="宋体" panose="02010600030101010101" pitchFamily="2" charset="-122"/>
              </a:rPr>
              <a:t>(2)</a:t>
            </a:r>
            <a:r>
              <a:rPr lang="zh-CN" altLang="en-US" sz="2400" smtClean="0">
                <a:latin typeface="宋体" panose="02010600030101010101" pitchFamily="2" charset="-122"/>
                <a:ea typeface="宋体" panose="02010600030101010101" pitchFamily="2" charset="-122"/>
              </a:rPr>
              <a:t>接触面所受的压力一定时</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接触面的粗糙程度越大</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滑动摩擦力越大</a:t>
            </a:r>
            <a:r>
              <a:rPr lang="en-US" sz="2400" smtClean="0">
                <a:latin typeface="宋体" panose="02010600030101010101" pitchFamily="2" charset="-122"/>
                <a:ea typeface="宋体" panose="02010600030101010101" pitchFamily="2" charset="-122"/>
              </a:rPr>
              <a:t>.</a:t>
            </a:r>
            <a:endParaRPr lang="zh-CN" altLang="en-US" sz="2400" smtClean="0">
              <a:latin typeface="宋体" panose="02010600030101010101" pitchFamily="2" charset="-122"/>
              <a:ea typeface="宋体" panose="02010600030101010101" pitchFamily="2" charset="-122"/>
            </a:endParaRPr>
          </a:p>
          <a:p>
            <a:pPr>
              <a:lnSpc>
                <a:spcPct val="200000"/>
              </a:lnSpc>
            </a:pPr>
            <a:r>
              <a:rPr lang="en-US" sz="2400" smtClean="0">
                <a:latin typeface="宋体" panose="02010600030101010101" pitchFamily="2" charset="-122"/>
                <a:ea typeface="宋体" panose="02010600030101010101" pitchFamily="2" charset="-122"/>
              </a:rPr>
              <a:t>(3)</a:t>
            </a:r>
            <a:r>
              <a:rPr lang="zh-CN" altLang="en-US" sz="2400" smtClean="0">
                <a:latin typeface="宋体" panose="02010600030101010101" pitchFamily="2" charset="-122"/>
                <a:ea typeface="宋体" panose="02010600030101010101" pitchFamily="2" charset="-122"/>
              </a:rPr>
              <a:t>接触面的粗糙程度一定时</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接触面所受的压力越大</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滑动摩擦力越大</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注意</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在总结实验结论时</a:t>
            </a:r>
            <a:r>
              <a:rPr lang="en-US" sz="2400" smtClean="0">
                <a:latin typeface="宋体" panose="02010600030101010101" pitchFamily="2" charset="-122"/>
                <a:ea typeface="宋体" panose="02010600030101010101" pitchFamily="2" charset="-122"/>
              </a:rPr>
              <a:t>,</a:t>
            </a:r>
            <a:r>
              <a:rPr lang="zh-CN" altLang="en-US" sz="2400" smtClean="0">
                <a:latin typeface="宋体" panose="02010600030101010101" pitchFamily="2" charset="-122"/>
                <a:ea typeface="宋体" panose="02010600030101010101" pitchFamily="2" charset="-122"/>
              </a:rPr>
              <a:t>一定不能忘记前提条件</a:t>
            </a:r>
            <a:r>
              <a:rPr lang="en-US" altLang="en-US" sz="2400" smtClean="0">
                <a:uFill>
                  <a:solidFill>
                    <a:schemeClr val="accent1"/>
                  </a:solidFill>
                </a:uFill>
                <a:latin typeface="宋体" panose="02010600030101010101" pitchFamily="2" charset="-122"/>
                <a:ea typeface="宋体" panose="02010600030101010101" pitchFamily="2" charset="-122"/>
              </a:rPr>
              <a:t>“</a:t>
            </a:r>
            <a:r>
              <a:rPr lang="en-US" altLang="en-US" sz="2400" u="sng" smtClean="0">
                <a:uFill>
                  <a:solidFill>
                    <a:schemeClr val="accent1"/>
                  </a:solidFill>
                </a:uFill>
                <a:latin typeface="宋体" panose="02010600030101010101" pitchFamily="2" charset="-122"/>
                <a:ea typeface="宋体" panose="02010600030101010101" pitchFamily="2" charset="-122"/>
              </a:rPr>
              <a:t>……</a:t>
            </a:r>
            <a:r>
              <a:rPr lang="zh-CN" altLang="en-US" sz="2400" u="sng" smtClean="0">
                <a:uFill>
                  <a:solidFill>
                    <a:schemeClr val="accent1"/>
                  </a:solidFill>
                </a:uFill>
                <a:latin typeface="宋体" panose="02010600030101010101" pitchFamily="2" charset="-122"/>
                <a:ea typeface="宋体" panose="02010600030101010101" pitchFamily="2" charset="-122"/>
              </a:rPr>
              <a:t>一定时</a:t>
            </a:r>
            <a:r>
              <a:rPr lang="en-US" sz="2400" smtClean="0">
                <a:latin typeface="宋体" panose="02010600030101010101" pitchFamily="2" charset="-122"/>
                <a:ea typeface="宋体" panose="02010600030101010101" pitchFamily="2" charset="-122"/>
              </a:rPr>
              <a:t>”)</a:t>
            </a:r>
            <a:endParaRPr lang="zh-CN" altLang="en-US" sz="2400">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a:hlinkClick r:id="" action="ppaction://ole?verb=0"/>
          </p:cNvPr>
          <p:cNvGraphicFramePr>
            <a:graphicFrameLocks noChangeAspect="1"/>
          </p:cNvGraphicFramePr>
          <p:nvPr/>
        </p:nvGraphicFramePr>
        <p:xfrm>
          <a:off x="334963" y="128270"/>
          <a:ext cx="11337290" cy="6826250"/>
        </p:xfrm>
        <a:graphic>
          <a:graphicData uri="http://schemas.openxmlformats.org/presentationml/2006/ole">
            <mc:AlternateContent xmlns:mc="http://schemas.openxmlformats.org/markup-compatibility/2006">
              <mc:Choice xmlns:v="urn:schemas-microsoft-com:vml" Requires="v">
                <p:oleObj spid="_x0000_s5123" r:id="rId3" imgW="5286375" imgH="3181350" progId="Word.Document.12">
                  <p:embed/>
                </p:oleObj>
              </mc:Choice>
              <mc:Fallback>
                <p:oleObj r:id="rId3" imgW="5286375" imgH="3181350" progId="Word.Document.12">
                  <p:embed/>
                  <p:pic>
                    <p:nvPicPr>
                      <p:cNvPr id="0" name="OLE substitute image"/>
                      <p:cNvPicPr/>
                      <p:nvPr/>
                    </p:nvPicPr>
                    <p:blipFill>
                      <a:blip r:embed="rId4"/>
                      <a:stretch>
                        <a:fillRect/>
                      </a:stretch>
                    </p:blipFill>
                    <p:spPr>
                      <a:xfrm>
                        <a:off x="334963" y="128270"/>
                        <a:ext cx="11337290" cy="6826250"/>
                      </a:xfrm>
                      <a:prstGeom prst="rect">
                        <a:avLst/>
                      </a:prstGeom>
                    </p:spPr>
                  </p:pic>
                </p:oleObj>
              </mc:Fallback>
            </mc:AlternateContent>
          </a:graphicData>
        </a:graphic>
      </p:graphicFrame>
      <p:pic>
        <p:nvPicPr>
          <p:cNvPr id="6" name="New picture" hidden="1"/>
          <p:cNvPicPr/>
          <p:nvPr/>
        </p:nvPicPr>
        <p:blipFill>
          <a:blip r:embed="rId5"/>
          <a:stretch>
            <a:fillRect/>
          </a:stretch>
        </p:blipFill>
        <p:spPr>
          <a:xfrm>
            <a:off x="11874500" y="10845800"/>
            <a:ext cx="419100" cy="317500"/>
          </a:xfrm>
          <a:prstGeom prst="cube">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2125" y="1061085"/>
            <a:ext cx="2056130" cy="665480"/>
            <a:chOff x="11221" y="929"/>
            <a:chExt cx="3238" cy="1246"/>
          </a:xfrm>
        </p:grpSpPr>
        <p:sp>
          <p:nvSpPr>
            <p:cNvPr id="10" name="剪去对角的矩形 9"/>
            <p:cNvSpPr/>
            <p:nvPr/>
          </p:nvSpPr>
          <p:spPr>
            <a:xfrm>
              <a:off x="11221" y="929"/>
              <a:ext cx="3239" cy="1247"/>
            </a:xfrm>
            <a:prstGeom prst="snip2Diag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02" y="979"/>
              <a:ext cx="1146" cy="1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626745" y="113030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lstStyle/>
            <a:p>
              <a:r>
                <a:rPr lang="zh-CN" altLang="en-US" sz="2800" b="1">
                  <a:latin typeface="Times New Roman" panose="02020603050405020304" pitchFamily="18" charset="0"/>
                  <a:ea typeface="黑体" panose="02010609060101010101" pitchFamily="49" charset="-122"/>
                  <a:cs typeface="Times New Roman" panose="02020603050405020304" pitchFamily="18" charset="0"/>
                  <a:sym typeface="+mn-ea"/>
                </a:rPr>
                <a:t>牛顿第一定律</a:t>
              </a:r>
            </a:p>
          </p:txBody>
        </p:sp>
        <p:grpSp>
          <p:nvGrpSpPr>
            <p:cNvPr id="20488" name="组合 13"/>
            <p:cNvGrpSpPr/>
            <p:nvPr/>
          </p:nvGrpSpPr>
          <p:grpSpPr>
            <a:xfrm>
              <a:off x="894" y="3246"/>
              <a:ext cx="2489" cy="820"/>
              <a:chOff x="6686" y="8865"/>
              <a:chExt cx="2649" cy="875"/>
            </a:xfrm>
          </p:grpSpPr>
          <p:sp>
            <p:nvSpPr>
              <p:cNvPr id="20490" name="文本框 10"/>
              <p:cNvSpPr txBox="1"/>
              <p:nvPr/>
            </p:nvSpPr>
            <p:spPr>
              <a:xfrm>
                <a:off x="6686" y="8865"/>
                <a:ext cx="1536" cy="875"/>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5"/>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p>
            </p:txBody>
          </p:sp>
        </p:grpSp>
      </p:grpSp>
      <p:sp>
        <p:nvSpPr>
          <p:cNvPr id="41" name="矩形 40"/>
          <p:cNvSpPr/>
          <p:nvPr/>
        </p:nvSpPr>
        <p:spPr>
          <a:xfrm>
            <a:off x="823193" y="1874829"/>
            <a:ext cx="10012101" cy="3857625"/>
          </a:xfrm>
          <a:prstGeom prst="rect">
            <a:avLst/>
          </a:prstGeom>
        </p:spPr>
        <p:txBody>
          <a:bodyPr wrap="square">
            <a:spAutoFit/>
          </a:bodyPr>
          <a:lstStyle/>
          <a:p>
            <a:pPr>
              <a:lnSpc>
                <a:spcPct val="170000"/>
              </a:lnSpc>
            </a:pPr>
            <a:r>
              <a:rPr altLang="zh-CN" sz="2400" smtClean="0"/>
              <a:t>1.阻力对物体运动的影响</a:t>
            </a:r>
          </a:p>
          <a:p>
            <a:pPr>
              <a:lnSpc>
                <a:spcPct val="170000"/>
              </a:lnSpc>
            </a:pPr>
            <a:r>
              <a:rPr altLang="zh-CN" sz="2400" smtClean="0">
                <a:latin typeface="宋体" panose="02010600030101010101" pitchFamily="2" charset="-122"/>
                <a:ea typeface="宋体" panose="02010600030101010101" pitchFamily="2" charset="-122"/>
                <a:cs typeface="宋体" panose="02010600030101010101" pitchFamily="2" charset="-122"/>
              </a:rPr>
              <a:t>(1)</a:t>
            </a:r>
            <a:r>
              <a:rPr lang="en-US" sz="2400" u="sng" smtClean="0">
                <a:latin typeface="宋体" panose="02010600030101010101" pitchFamily="2" charset="-122"/>
                <a:ea typeface="宋体" panose="02010600030101010101" pitchFamily="2" charset="-122"/>
                <a:cs typeface="宋体" panose="02010600030101010101" pitchFamily="2" charset="-122"/>
              </a:rPr>
              <a:t>      </a:t>
            </a:r>
            <a:r>
              <a:rPr lang="en-US" altLang="zh-CN" sz="2400" u="sng" smtClean="0">
                <a:latin typeface="宋体" panose="02010600030101010101" pitchFamily="2" charset="-122"/>
                <a:ea typeface="宋体" panose="02010600030101010101" pitchFamily="2" charset="-122"/>
                <a:cs typeface="宋体" panose="02010600030101010101" pitchFamily="2" charset="-122"/>
              </a:rPr>
              <a:t>      </a:t>
            </a:r>
            <a:r>
              <a:rPr altLang="zh-CN" sz="2400" smtClean="0">
                <a:latin typeface="宋体" panose="02010600030101010101" pitchFamily="2" charset="-122"/>
                <a:ea typeface="宋体" panose="02010600030101010101" pitchFamily="2" charset="-122"/>
                <a:cs typeface="宋体" panose="02010600030101010101" pitchFamily="2" charset="-122"/>
              </a:rPr>
              <a:t>(填物理学家的名字)提出了物体的运动不需要力来维持,运动的物体之所以会停下来,是因为受到了</a:t>
            </a:r>
            <a:r>
              <a:rPr lang="en-US" sz="2400" u="sng" smtClean="0">
                <a:latin typeface="宋体" panose="02010600030101010101" pitchFamily="2" charset="-122"/>
                <a:ea typeface="宋体" panose="02010600030101010101" pitchFamily="2" charset="-122"/>
                <a:cs typeface="宋体" panose="02010600030101010101" pitchFamily="2" charset="-122"/>
              </a:rPr>
              <a:t>   </a:t>
            </a:r>
            <a:r>
              <a:rPr lang="en-US" altLang="zh-CN" sz="2400" u="sng" smtClean="0">
                <a:latin typeface="宋体" panose="02010600030101010101" pitchFamily="2" charset="-122"/>
                <a:ea typeface="宋体" panose="02010600030101010101" pitchFamily="2" charset="-122"/>
                <a:cs typeface="宋体" panose="02010600030101010101" pitchFamily="2" charset="-122"/>
              </a:rPr>
              <a:t>    </a:t>
            </a:r>
            <a:r>
              <a:rPr altLang="zh-CN" sz="2400" smtClean="0">
                <a:latin typeface="宋体" panose="02010600030101010101" pitchFamily="2" charset="-122"/>
                <a:ea typeface="宋体" panose="02010600030101010101" pitchFamily="2" charset="-122"/>
                <a:cs typeface="宋体" panose="02010600030101010101" pitchFamily="2" charset="-122"/>
              </a:rPr>
              <a:t>;</a:t>
            </a:r>
          </a:p>
          <a:p>
            <a:pPr>
              <a:lnSpc>
                <a:spcPct val="170000"/>
              </a:lnSpc>
            </a:pPr>
            <a:r>
              <a:rPr altLang="zh-CN" sz="2400" smtClean="0">
                <a:latin typeface="宋体" panose="02010600030101010101" pitchFamily="2" charset="-122"/>
                <a:ea typeface="宋体" panose="02010600030101010101" pitchFamily="2" charset="-122"/>
                <a:cs typeface="宋体" panose="02010600030101010101" pitchFamily="2" charset="-122"/>
              </a:rPr>
              <a:t>(2)运动的物体受到的阻力越大,对物体运动的影响越</a:t>
            </a:r>
            <a:r>
              <a:rPr lang="en-US" sz="2400" u="sng" smtClean="0">
                <a:latin typeface="宋体" panose="02010600030101010101" pitchFamily="2" charset="-122"/>
                <a:ea typeface="宋体" panose="02010600030101010101" pitchFamily="2" charset="-122"/>
                <a:cs typeface="宋体" panose="02010600030101010101" pitchFamily="2" charset="-122"/>
              </a:rPr>
              <a:t>        </a:t>
            </a:r>
            <a:r>
              <a:rPr lang="en-US" altLang="zh-CN" sz="2400" u="sng" smtClean="0">
                <a:latin typeface="宋体" panose="02010600030101010101" pitchFamily="2" charset="-122"/>
                <a:ea typeface="宋体" panose="02010600030101010101" pitchFamily="2" charset="-122"/>
                <a:cs typeface="宋体" panose="02010600030101010101" pitchFamily="2" charset="-122"/>
              </a:rPr>
              <a:t>  </a:t>
            </a:r>
            <a:r>
              <a:rPr altLang="zh-CN" sz="2400" smtClean="0">
                <a:latin typeface="宋体" panose="02010600030101010101" pitchFamily="2" charset="-122"/>
                <a:ea typeface="宋体" panose="02010600030101010101" pitchFamily="2" charset="-122"/>
                <a:cs typeface="宋体" panose="02010600030101010101" pitchFamily="2" charset="-122"/>
              </a:rPr>
              <a:t>;</a:t>
            </a:r>
          </a:p>
          <a:p>
            <a:pPr>
              <a:lnSpc>
                <a:spcPct val="170000"/>
              </a:lnSpc>
            </a:pPr>
            <a:r>
              <a:rPr altLang="zh-CN" sz="2400" smtClean="0">
                <a:latin typeface="宋体" panose="02010600030101010101" pitchFamily="2" charset="-122"/>
                <a:ea typeface="宋体" panose="02010600030101010101" pitchFamily="2" charset="-122"/>
                <a:cs typeface="宋体" panose="02010600030101010101" pitchFamily="2" charset="-122"/>
              </a:rPr>
              <a:t>(3)假如运动的物体受到的阻力为0,物体的运动将不受影响,物体将以</a:t>
            </a:r>
            <a:endParaRPr lang="en-US" altLang="zh-CN" sz="2400" smtClean="0">
              <a:latin typeface="宋体" pitchFamily="2" charset="-122"/>
              <a:ea typeface="宋体" pitchFamily="2" charset="-122"/>
              <a:cs typeface="宋体" panose="02010600030101010101" pitchFamily="2" charset="-122"/>
            </a:endParaRPr>
          </a:p>
          <a:p>
            <a:pPr>
              <a:lnSpc>
                <a:spcPct val="170000"/>
              </a:lnSpc>
            </a:pPr>
            <a:r>
              <a:rPr lang="en-US" sz="2400" smtClean="0">
                <a:latin typeface="宋体" panose="02010600030101010101" pitchFamily="2" charset="-122"/>
                <a:ea typeface="宋体" panose="02010600030101010101" pitchFamily="2" charset="-122"/>
                <a:cs typeface="宋体" panose="02010600030101010101" pitchFamily="2" charset="-122"/>
              </a:rPr>
              <a:t>(4)</a:t>
            </a:r>
            <a:r>
              <a:rPr lang="en-US" altLang="zh-CN" sz="2400" u="sng" smtClean="0">
                <a:latin typeface="宋体" panose="02010600030101010101" pitchFamily="2" charset="-122"/>
                <a:ea typeface="宋体" panose="02010600030101010101" pitchFamily="2" charset="-122"/>
                <a:cs typeface="宋体" panose="02010600030101010101" pitchFamily="2" charset="-122"/>
              </a:rPr>
              <a:t>                      </a:t>
            </a:r>
            <a:r>
              <a:rPr altLang="zh-CN" sz="2400" smtClean="0">
                <a:latin typeface="宋体" panose="02010600030101010101" pitchFamily="2" charset="-122"/>
                <a:ea typeface="宋体" panose="02010600030101010101" pitchFamily="2" charset="-122"/>
                <a:cs typeface="宋体" panose="02010600030101010101" pitchFamily="2" charset="-122"/>
              </a:rPr>
              <a:t>永远地运动下去.</a:t>
            </a:r>
            <a:endParaRPr lang="zh-CN" altLang="zh-CN" sz="2400">
              <a:latin typeface="宋体" pitchFamily="2" charset="-122"/>
              <a:ea typeface="宋体" pitchFamily="2" charset="-122"/>
              <a:cs typeface="宋体" panose="02010600030101010101" pitchFamily="2" charset="-122"/>
            </a:endParaRPr>
          </a:p>
        </p:txBody>
      </p:sp>
      <p:sp>
        <p:nvSpPr>
          <p:cNvPr id="39" name="TextBox 38"/>
          <p:cNvSpPr txBox="1"/>
          <p:nvPr/>
        </p:nvSpPr>
        <p:spPr>
          <a:xfrm>
            <a:off x="1836682" y="2605332"/>
            <a:ext cx="1262230"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伽利略</a:t>
            </a:r>
            <a:endParaRPr lang="zh-CN" altLang="en-US" sz="2400">
              <a:solidFill>
                <a:srgbClr val="FF0000"/>
              </a:solidFill>
              <a:latin typeface="宋体" pitchFamily="2" charset="-122"/>
              <a:ea typeface="宋体" pitchFamily="2" charset="-122"/>
            </a:endParaRPr>
          </a:p>
        </p:txBody>
      </p:sp>
      <p:sp>
        <p:nvSpPr>
          <p:cNvPr id="5" name="TextBox 39"/>
          <p:cNvSpPr txBox="1"/>
          <p:nvPr/>
        </p:nvSpPr>
        <p:spPr>
          <a:xfrm>
            <a:off x="6677623" y="3229276"/>
            <a:ext cx="799651"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阻力</a:t>
            </a:r>
            <a:endParaRPr lang="zh-CN" altLang="en-US" sz="2400">
              <a:solidFill>
                <a:srgbClr val="FF0000"/>
              </a:solidFill>
              <a:latin typeface="宋体" panose="02010600030101010101" pitchFamily="2" charset="-122"/>
              <a:ea typeface="宋体" panose="02010600030101010101" pitchFamily="2" charset="-122"/>
            </a:endParaRPr>
          </a:p>
        </p:txBody>
      </p:sp>
      <p:sp>
        <p:nvSpPr>
          <p:cNvPr id="43" name="TextBox 42"/>
          <p:cNvSpPr txBox="1"/>
          <p:nvPr/>
        </p:nvSpPr>
        <p:spPr>
          <a:xfrm>
            <a:off x="8388090" y="3874736"/>
            <a:ext cx="498437"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大</a:t>
            </a:r>
            <a:endParaRPr lang="zh-CN" altLang="en-US" sz="2400">
              <a:solidFill>
                <a:srgbClr val="FF0000"/>
              </a:solidFill>
              <a:latin typeface="宋体" panose="02010600030101010101" pitchFamily="2" charset="-122"/>
              <a:ea typeface="宋体" panose="02010600030101010101" pitchFamily="2" charset="-122"/>
            </a:endParaRPr>
          </a:p>
        </p:txBody>
      </p:sp>
      <p:sp>
        <p:nvSpPr>
          <p:cNvPr id="44" name="TextBox 43"/>
          <p:cNvSpPr txBox="1"/>
          <p:nvPr/>
        </p:nvSpPr>
        <p:spPr>
          <a:xfrm>
            <a:off x="2001932" y="5111864"/>
            <a:ext cx="2327236"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恒定不变的速度</a:t>
            </a:r>
            <a:endParaRPr lang="zh-CN" altLang="en-US" sz="2400">
              <a:solidFill>
                <a:srgbClr val="FF0000"/>
              </a:solidFill>
              <a:latin typeface="宋体" panose="02010600030101010101" pitchFamily="2" charset="-122"/>
              <a:ea typeface="宋体" panose="02010600030101010101" pitchFamily="2" charset="-122"/>
            </a:endParaRPr>
          </a:p>
        </p:txBody>
      </p:sp>
      <p:grpSp>
        <p:nvGrpSpPr>
          <p:cNvPr id="7" name="组合 6"/>
          <p:cNvGrpSpPr/>
          <p:nvPr/>
        </p:nvGrpSpPr>
        <p:grpSpPr>
          <a:xfrm>
            <a:off x="3935095" y="333375"/>
            <a:ext cx="3178810" cy="582930"/>
            <a:chOff x="6197" y="525"/>
            <a:chExt cx="5006" cy="918"/>
          </a:xfrm>
        </p:grpSpPr>
        <p:sp>
          <p:nvSpPr>
            <p:cNvPr id="2" name="平行四边形 1"/>
            <p:cNvSpPr/>
            <p:nvPr/>
          </p:nvSpPr>
          <p:spPr>
            <a:xfrm>
              <a:off x="6878" y="525"/>
              <a:ext cx="3882" cy="905"/>
            </a:xfrm>
            <a:prstGeom prst="parallelogram">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197" y="525"/>
              <a:ext cx="5006" cy="919"/>
            </a:xfrm>
            <a:prstGeom prst="rect">
              <a:avLst/>
            </a:prstGeom>
            <a:noFill/>
          </p:spPr>
          <p:txBody>
            <a:bodyPr wrap="square" rtlCol="0">
              <a:spAutoFit/>
            </a:bodyPr>
            <a:lstStyle/>
            <a:p>
              <a:pPr algn="ctr"/>
              <a:r>
                <a:rPr lang="zh-CN" altLang="en-US" sz="3200" b="1">
                  <a:latin typeface="黑体" panose="02010609060101010101" pitchFamily="49" charset="-122"/>
                  <a:ea typeface="黑体" panose="02010609060101010101" pitchFamily="49" charset="-122"/>
                </a:rPr>
                <a:t>考点梳理</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fill="hold"/>
                                        <p:tgtEl>
                                          <p:spTgt spid="39"/>
                                        </p:tgtEl>
                                        <p:attrNameLst>
                                          <p:attrName>ppt_x</p:attrName>
                                        </p:attrNameLst>
                                      </p:cBhvr>
                                      <p:tavLst>
                                        <p:tav tm="0">
                                          <p:val>
                                            <p:strVal val="#ppt_x"/>
                                          </p:val>
                                        </p:tav>
                                        <p:tav tm="100000">
                                          <p:val>
                                            <p:strVal val="#ppt_x"/>
                                          </p:val>
                                        </p:tav>
                                      </p:tavLst>
                                    </p:anim>
                                    <p:anim calcmode="lin" valueType="num">
                                      <p:cBhvr additive="base">
                                        <p:cTn id="1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ppt_x"/>
                                          </p:val>
                                        </p:tav>
                                        <p:tav tm="100000">
                                          <p:val>
                                            <p:strVal val="#ppt_x"/>
                                          </p:val>
                                        </p:tav>
                                      </p:tavLst>
                                    </p:anim>
                                    <p:anim calcmode="lin" valueType="num">
                                      <p:cBhvr additive="base">
                                        <p:cTn id="3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9" grpId="0"/>
      <p:bldP spid="5" grpId="0"/>
      <p:bldP spid="43" grpId="0"/>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8825" y="164465"/>
            <a:ext cx="10857865" cy="2861310"/>
          </a:xfrm>
          <a:prstGeom prst="rect">
            <a:avLst/>
          </a:prstGeom>
          <a:noFill/>
          <a:ln w="9525">
            <a:noFill/>
          </a:ln>
        </p:spPr>
        <p:txBody>
          <a:bodyPr wrap="square">
            <a:spAutoFit/>
          </a:bodyPr>
          <a:lstStyle/>
          <a:p>
            <a:pPr>
              <a:lnSpc>
                <a:spcPct val="150000"/>
              </a:lnSpc>
            </a:pPr>
            <a:r>
              <a:rPr lang="en-US" sz="2400" dirty="0">
                <a:latin typeface="Times New Roman" panose="02020603050405020304" pitchFamily="18" charset="0"/>
                <a:ea typeface="黑体" panose="02010609060101010101" pitchFamily="49" charset="-122"/>
                <a:cs typeface="Times New Roman" panose="02020603050405020304" pitchFamily="18" charset="0"/>
              </a:rPr>
              <a:t>2.  </a:t>
            </a:r>
            <a:r>
              <a:rPr lang="zh-CN" sz="2400" dirty="0">
                <a:latin typeface="Times New Roman" panose="02020603050405020304" pitchFamily="18" charset="0"/>
                <a:ea typeface="黑体" panose="02010609060101010101" pitchFamily="49" charset="-122"/>
                <a:cs typeface="Times New Roman" panose="02020603050405020304" pitchFamily="18" charset="0"/>
              </a:rPr>
              <a:t>牛顿第一定律：</a:t>
            </a:r>
            <a:r>
              <a:rPr lang="en-US" sz="2400" dirty="0">
                <a:latin typeface="Times New Roman" panose="02020603050405020304" pitchFamily="18" charset="0"/>
                <a:ea typeface="宋体" panose="02010600030101010101" pitchFamily="2" charset="-122"/>
                <a:cs typeface="Times New Roman" panose="02020603050405020304" pitchFamily="18" charset="0"/>
              </a:rPr>
              <a:t>(1)</a:t>
            </a:r>
            <a:r>
              <a:rPr lang="zh-CN" sz="2400" dirty="0">
                <a:latin typeface="Times New Roman" panose="02020603050405020304" pitchFamily="18" charset="0"/>
                <a:ea typeface="宋体" panose="02010600030101010101" pitchFamily="2" charset="-122"/>
                <a:cs typeface="Times New Roman" panose="02020603050405020304" pitchFamily="18" charset="0"/>
              </a:rPr>
              <a:t>内容：一切物体在没有受到力的作用时，总保持</a:t>
            </a:r>
            <a:r>
              <a:rPr lang="en-US" sz="2400" dirty="0">
                <a:latin typeface="Times New Roman" panose="02020603050405020304" pitchFamily="18" charset="0"/>
                <a:ea typeface="宋体" panose="02010600030101010101" pitchFamily="2" charset="-122"/>
                <a:cs typeface="Times New Roman" panose="02020603050405020304" pitchFamily="18" charset="0"/>
              </a:rPr>
              <a:t>______</a:t>
            </a:r>
            <a:r>
              <a:rPr lang="zh-CN" sz="2400" dirty="0">
                <a:latin typeface="Times New Roman" panose="02020603050405020304" pitchFamily="18" charset="0"/>
                <a:ea typeface="宋体" panose="02010600030101010101" pitchFamily="2" charset="-122"/>
                <a:cs typeface="Times New Roman" panose="02020603050405020304" pitchFamily="18" charset="0"/>
              </a:rPr>
              <a:t>状态或</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__</a:t>
            </a:r>
            <a:r>
              <a:rPr lang="en-US" sz="2400" dirty="0">
                <a:latin typeface="Times New Roman" panose="02020603050405020304" pitchFamily="18" charset="0"/>
                <a:ea typeface="宋体" panose="02010600030101010101" pitchFamily="2" charset="-122"/>
                <a:cs typeface="Times New Roman" panose="02020603050405020304" pitchFamily="18" charset="0"/>
              </a:rPr>
              <a:t>___________
</a:t>
            </a:r>
          </a:p>
          <a:p>
            <a:pPr>
              <a:lnSpc>
                <a:spcPct val="150000"/>
              </a:lnSpc>
            </a:pPr>
            <a:r>
              <a:rPr lang="zh-CN" sz="2400" dirty="0">
                <a:latin typeface="Times New Roman" panose="02020603050405020304" pitchFamily="18" charset="0"/>
                <a:ea typeface="宋体" panose="02010600030101010101" pitchFamily="2" charset="-122"/>
                <a:cs typeface="Times New Roman" panose="02020603050405020304" pitchFamily="18" charset="0"/>
              </a:rPr>
              <a:t>状态．</a:t>
            </a:r>
            <a:r>
              <a:rPr lang="en-US" sz="2400" dirty="0">
                <a:latin typeface="Times New Roman" panose="02020603050405020304" pitchFamily="18" charset="0"/>
                <a:ea typeface="宋体" panose="02010600030101010101" pitchFamily="2" charset="-122"/>
                <a:cs typeface="Times New Roman" panose="02020603050405020304" pitchFamily="18" charset="0"/>
              </a:rPr>
              <a:t>(2)</a:t>
            </a:r>
            <a:r>
              <a:rPr lang="zh-CN" sz="2400" dirty="0">
                <a:latin typeface="Times New Roman" panose="02020603050405020304" pitchFamily="18" charset="0"/>
                <a:ea typeface="宋体" panose="02010600030101010101" pitchFamily="2" charset="-122"/>
                <a:cs typeface="Times New Roman" panose="02020603050405020304" pitchFamily="18" charset="0"/>
              </a:rPr>
              <a:t>理解：力是改变物体运动状态的原因，不是维持物体运动状态的原因
</a:t>
            </a:r>
            <a:endParaRPr lang="en-US" sz="2400" b="1" dirty="0">
              <a:latin typeface="Times New Roman" pitchFamily="18" charset="0"/>
              <a:ea typeface="黑体" panose="02010609060101010101" pitchFamily="49" charset="-122"/>
              <a:cs typeface="Times New Roman" panose="02020603050405020304" pitchFamily="18" charset="0"/>
            </a:endParaRPr>
          </a:p>
          <a:p>
            <a:pPr>
              <a:lnSpc>
                <a:spcPct val="150000"/>
              </a:lnSpc>
            </a:pPr>
            <a:endParaRPr lang="zh-CN" altLang="en-US" sz="2400" dirty="0">
              <a:latin typeface="Times New Roman" pitchFamily="18" charset="0"/>
              <a:cs typeface="Times New Roman" panose="02020603050405020304" pitchFamily="18" charset="0"/>
            </a:endParaRPr>
          </a:p>
        </p:txBody>
      </p:sp>
      <p:sp>
        <p:nvSpPr>
          <p:cNvPr id="100" name="文本框 99"/>
          <p:cNvSpPr txBox="1"/>
          <p:nvPr/>
        </p:nvSpPr>
        <p:spPr>
          <a:xfrm>
            <a:off x="10199149" y="358189"/>
            <a:ext cx="840105" cy="46037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静止</a:t>
            </a:r>
            <a:endParaRPr lang="zh-CN" altLang="en-US" sz="2400" dirty="0">
              <a:solidFill>
                <a:srgbClr val="FF0000"/>
              </a:solidFill>
              <a:ea typeface="宋体" pitchFamily="2" charset="-122"/>
            </a:endParaRPr>
          </a:p>
        </p:txBody>
      </p:sp>
      <p:sp>
        <p:nvSpPr>
          <p:cNvPr id="3" name="文本框 2"/>
          <p:cNvSpPr txBox="1"/>
          <p:nvPr/>
        </p:nvSpPr>
        <p:spPr>
          <a:xfrm>
            <a:off x="1487270" y="827063"/>
            <a:ext cx="2047240" cy="46037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匀速直线运动</a:t>
            </a:r>
            <a:endParaRPr lang="zh-CN" altLang="en-US" sz="2400" dirty="0">
              <a:solidFill>
                <a:srgbClr val="FF0000"/>
              </a:solidFill>
              <a:ea typeface="宋体" panose="02010600030101010101" pitchFamily="2" charset="-122"/>
            </a:endParaRPr>
          </a:p>
        </p:txBody>
      </p:sp>
      <p:sp>
        <p:nvSpPr>
          <p:cNvPr id="40" name="圆角矩形 39"/>
          <p:cNvSpPr/>
          <p:nvPr/>
        </p:nvSpPr>
        <p:spPr>
          <a:xfrm>
            <a:off x="314325" y="2586990"/>
            <a:ext cx="11374755" cy="3413760"/>
          </a:xfrm>
          <a:prstGeom prst="roundRect">
            <a:avLst/>
          </a:prstGeom>
          <a:noFill/>
          <a:ln>
            <a:noFill/>
          </a:ln>
          <a:extLst>
            <a:ext uri="{909E8E84-426E-40DD-AFC4-6F175D3DCCD1}">
              <a14:hiddenFill xmlns:a14="http://schemas.microsoft.com/office/drawing/2010/main">
                <a:solidFill>
                  <a:srgbClr val="FFFFCC"/>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zh-CN" sz="2200" b="1" dirty="0" smtClean="0">
              <a:solidFill>
                <a:schemeClr val="tx1"/>
              </a:solidFill>
              <a:latin typeface="宋体" pitchFamily="2" charset="-122"/>
              <a:ea typeface="宋体" pitchFamily="2" charset="-122"/>
              <a:cs typeface="宋体" panose="02010600030101010101" pitchFamily="2" charset="-122"/>
            </a:endParaRPr>
          </a:p>
          <a:p>
            <a:pPr algn="ctr">
              <a:lnSpc>
                <a:spcPct val="150000"/>
              </a:lnSpc>
            </a:pPr>
            <a:r>
              <a:rPr lang="zh-CN" altLang="zh-CN" sz="2200" b="1" dirty="0" smtClean="0">
                <a:solidFill>
                  <a:schemeClr val="tx1"/>
                </a:solidFill>
                <a:latin typeface="宋体" pitchFamily="2" charset="-122"/>
                <a:ea typeface="宋体" pitchFamily="2" charset="-122"/>
                <a:cs typeface="宋体" panose="02010600030101010101" pitchFamily="2" charset="-122"/>
              </a:rPr>
              <a:t>对运动和力的关系的理解</a:t>
            </a:r>
          </a:p>
          <a:p>
            <a:pPr algn="l">
              <a:lnSpc>
                <a:spcPct val="150000"/>
              </a:lnSpc>
            </a:pPr>
            <a:r>
              <a:rPr lang="zh-CN" altLang="zh-CN" sz="2200" dirty="0" smtClean="0">
                <a:solidFill>
                  <a:schemeClr val="tx1"/>
                </a:solidFill>
                <a:latin typeface="宋体" panose="02010600030101010101" pitchFamily="2" charset="-122"/>
                <a:ea typeface="宋体" panose="02010600030101010101" pitchFamily="2" charset="-122"/>
                <a:cs typeface="宋体" panose="02010600030101010101" pitchFamily="2" charset="-122"/>
              </a:rPr>
              <a:t>1.力能改变物体的运动状态,但不能仅根据物体运动速度的大小或变化来判断力的大小或变化.</a:t>
            </a:r>
          </a:p>
          <a:p>
            <a:pPr algn="l">
              <a:lnSpc>
                <a:spcPct val="150000"/>
              </a:lnSpc>
            </a:pPr>
            <a:r>
              <a:rPr lang="zh-CN" altLang="zh-CN" sz="2200" dirty="0" smtClean="0">
                <a:solidFill>
                  <a:schemeClr val="tx1"/>
                </a:solidFill>
                <a:latin typeface="宋体" panose="02010600030101010101" pitchFamily="2" charset="-122"/>
                <a:ea typeface="宋体" panose="02010600030101010101" pitchFamily="2" charset="-122"/>
                <a:cs typeface="宋体" panose="02010600030101010101" pitchFamily="2" charset="-122"/>
              </a:rPr>
              <a:t>2.物体受到力的作用,但运动状态不一定改变,要看物体受到的是平衡力还是非平衡力.</a:t>
            </a:r>
          </a:p>
          <a:p>
            <a:pPr algn="l">
              <a:lnSpc>
                <a:spcPct val="150000"/>
              </a:lnSpc>
            </a:pPr>
            <a:r>
              <a:rPr lang="zh-CN" altLang="zh-CN" sz="2200" dirty="0" smtClean="0">
                <a:solidFill>
                  <a:schemeClr val="tx1"/>
                </a:solidFill>
                <a:latin typeface="宋体" panose="02010600030101010101" pitchFamily="2" charset="-122"/>
                <a:ea typeface="宋体" panose="02010600030101010101" pitchFamily="2" charset="-122"/>
                <a:cs typeface="宋体" panose="02010600030101010101" pitchFamily="2" charset="-122"/>
              </a:rPr>
              <a:t>3.物体的运动状态发生改变,该物体一定受到了力的作用,且受到的是非平衡力.</a:t>
            </a:r>
          </a:p>
        </p:txBody>
      </p:sp>
      <p:grpSp>
        <p:nvGrpSpPr>
          <p:cNvPr id="4" name="组合 3"/>
          <p:cNvGrpSpPr/>
          <p:nvPr/>
        </p:nvGrpSpPr>
        <p:grpSpPr>
          <a:xfrm>
            <a:off x="443230" y="2750185"/>
            <a:ext cx="11116945" cy="3263900"/>
            <a:chOff x="938" y="1868"/>
            <a:chExt cx="17507" cy="5140"/>
          </a:xfrm>
        </p:grpSpPr>
        <p:sp>
          <p:nvSpPr>
            <p:cNvPr id="5" name="矩形 4"/>
            <p:cNvSpPr>
              <a:spLocks noChangeArrowheads="1"/>
            </p:cNvSpPr>
            <p:nvPr/>
          </p:nvSpPr>
          <p:spPr bwMode="auto">
            <a:xfrm>
              <a:off x="938" y="2302"/>
              <a:ext cx="17507" cy="4706"/>
            </a:xfrm>
            <a:prstGeom prst="rect">
              <a:avLst/>
            </a:prstGeom>
            <a:noFill/>
            <a:ln w="19050">
              <a:solidFill>
                <a:schemeClr val="tx1"/>
              </a:solidFill>
              <a:prstDash val="solid"/>
              <a:miter lim="800000"/>
            </a:ln>
            <a:extLst>
              <a:ext uri="{909E8E84-426E-40DD-AFC4-6F175D3DCCD1}">
                <a14:hiddenFill xmlns:a14="http://schemas.microsoft.com/office/drawing/2010/main">
                  <a:solidFill>
                    <a:srgbClr val="FFFFFF"/>
                  </a:solidFill>
                </a14:hiddenFill>
              </a:ext>
            </a:extLst>
          </p:spPr>
          <p:txBody>
            <a:bodyPr wrap="square">
              <a:spAutoFit/>
            </a:bodyPr>
            <a:lstStyle/>
            <a:p>
              <a:endParaRPr lang="en-US" altLang="zh-CN" b="1" smtClean="0">
                <a:solidFill>
                  <a:srgbClr val="000000"/>
                </a:solidFill>
                <a:latin typeface="Times New Roman" pitchFamily="18" charset="0"/>
                <a:cs typeface="Times New Roman" panose="02020603050405020304" pitchFamily="18" charset="0"/>
              </a:endParaRPr>
            </a:p>
            <a:p>
              <a:pPr algn="just">
                <a:lnSpc>
                  <a:spcPct val="150000"/>
                </a:lnSpc>
                <a:spcAft>
                  <a:spcPct val="0"/>
                </a:spcAft>
                <a:tabLst>
                  <a:tab pos="2700655" algn="l"/>
                </a:tabLst>
              </a:pPr>
              <a:endParaRPr lang="zh-CN" altLang="zh-CN" sz="2400" b="1" kern="100">
                <a:latin typeface="Times New Roman" panose="02020603050405020304" charset="0"/>
                <a:ea typeface="楷体_GB2312" panose="02010609030101010101" charset="-122"/>
                <a:cs typeface="Times New Roman" panose="02020603050405020304" charset="0"/>
              </a:endParaRPr>
            </a:p>
            <a:p>
              <a:pPr algn="just">
                <a:lnSpc>
                  <a:spcPct val="150000"/>
                </a:lnSpc>
                <a:spcAft>
                  <a:spcPct val="0"/>
                </a:spcAft>
                <a:tabLst>
                  <a:tab pos="2700655" algn="l"/>
                </a:tabLst>
              </a:pPr>
              <a:endParaRPr lang="zh-CN" altLang="zh-CN" sz="2400" b="1" kern="100">
                <a:latin typeface="Times New Roman" panose="02020603050405020304"/>
                <a:ea typeface="楷体_GB2312"/>
                <a:cs typeface="Times New Roman" panose="02020603050405020304"/>
              </a:endParaRPr>
            </a:p>
            <a:p>
              <a:pPr algn="just">
                <a:lnSpc>
                  <a:spcPct val="150000"/>
                </a:lnSpc>
                <a:spcAft>
                  <a:spcPct val="0"/>
                </a:spcAft>
                <a:tabLst>
                  <a:tab pos="2700655" algn="l"/>
                </a:tabLst>
              </a:pPr>
              <a:endParaRPr lang="zh-CN" altLang="zh-CN" sz="2400" b="1" kern="100">
                <a:latin typeface="Times New Roman" panose="02020603050405020304"/>
                <a:ea typeface="楷体_GB2312"/>
                <a:cs typeface="Times New Roman" panose="02020603050405020304"/>
              </a:endParaRPr>
            </a:p>
            <a:p>
              <a:pPr algn="just">
                <a:lnSpc>
                  <a:spcPct val="150000"/>
                </a:lnSpc>
                <a:spcAft>
                  <a:spcPct val="0"/>
                </a:spcAft>
                <a:tabLst>
                  <a:tab pos="2700655" algn="l"/>
                </a:tabLst>
              </a:pPr>
              <a:endParaRPr lang="zh-CN" altLang="zh-CN" sz="2400" b="1" kern="100">
                <a:latin typeface="Times New Roman" panose="02020603050405020304"/>
                <a:ea typeface="楷体_GB2312"/>
                <a:cs typeface="Times New Roman" panose="02020603050405020304"/>
              </a:endParaRPr>
            </a:p>
            <a:p>
              <a:pPr algn="just">
                <a:lnSpc>
                  <a:spcPct val="150000"/>
                </a:lnSpc>
                <a:spcAft>
                  <a:spcPct val="0"/>
                </a:spcAft>
                <a:tabLst>
                  <a:tab pos="2700655" algn="l"/>
                </a:tabLst>
              </a:pPr>
              <a:endParaRPr lang="zh-CN" altLang="zh-CN" sz="2400" b="1" kern="100">
                <a:latin typeface="Times New Roman" panose="02020603050405020304"/>
                <a:ea typeface="楷体_GB2312"/>
                <a:cs typeface="Times New Roman" panose="02020603050405020304"/>
              </a:endParaRPr>
            </a:p>
            <a:p>
              <a:pPr algn="just">
                <a:lnSpc>
                  <a:spcPct val="150000"/>
                </a:lnSpc>
                <a:spcAft>
                  <a:spcPct val="0"/>
                </a:spcAft>
                <a:tabLst>
                  <a:tab pos="2700655" algn="l"/>
                </a:tabLst>
              </a:pPr>
              <a:endParaRPr lang="zh-CN" altLang="zh-CN" sz="2400" b="1" kern="100">
                <a:latin typeface="Times New Roman" panose="02020603050405020304"/>
                <a:ea typeface="楷体_GB2312"/>
                <a:cs typeface="Times New Roman" panose="02020603050405020304"/>
              </a:endParaRPr>
            </a:p>
            <a:p>
              <a:pPr algn="just">
                <a:lnSpc>
                  <a:spcPct val="150000"/>
                </a:lnSpc>
                <a:spcAft>
                  <a:spcPct val="0"/>
                </a:spcAft>
                <a:tabLst>
                  <a:tab pos="2700655" algn="l"/>
                </a:tabLst>
              </a:pPr>
              <a:endParaRPr lang="zh-CN" altLang="zh-CN" sz="2400" b="1" kern="100">
                <a:latin typeface="Times New Roman" panose="02020603050405020304"/>
                <a:ea typeface="楷体_GB2312"/>
                <a:cs typeface="Times New Roman" panose="02020603050405020304"/>
              </a:endParaRPr>
            </a:p>
            <a:p>
              <a:pPr algn="just">
                <a:lnSpc>
                  <a:spcPct val="150000"/>
                </a:lnSpc>
                <a:spcAft>
                  <a:spcPct val="0"/>
                </a:spcAft>
                <a:tabLst>
                  <a:tab pos="2700655" algn="l"/>
                </a:tabLst>
              </a:pPr>
              <a:r>
                <a:rPr lang="zh-CN" altLang="zh-CN" sz="2400" b="1" kern="100">
                  <a:latin typeface="Times New Roman" panose="02020603050405020304"/>
                  <a:ea typeface="楷体_GB2312"/>
                  <a:cs typeface="Times New Roman" panose="02020603050405020304"/>
                </a:rPr>
                <a:t>　　　　</a:t>
              </a:r>
              <a:endParaRPr lang="zh-CN" altLang="zh-CN" sz="1050" kern="100">
                <a:effectLst/>
                <a:latin typeface="宋体" pitchFamily="2" charset="-122"/>
                <a:cs typeface="Courier New" panose="02070309020205020404"/>
              </a:endParaRPr>
            </a:p>
          </p:txBody>
        </p:sp>
        <p:pic>
          <p:nvPicPr>
            <p:cNvPr id="6" name="Picture 2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359" y="1948"/>
              <a:ext cx="2906" cy="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descr="方法总结"/>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363" y="1868"/>
              <a:ext cx="2924" cy="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box(in)">
                                      <p:cBhvr>
                                        <p:cTn id="1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377825" y="366395"/>
            <a:ext cx="11510010" cy="5631180"/>
          </a:xfrm>
          <a:prstGeom prst="rect">
            <a:avLst/>
          </a:prstGeom>
        </p:spPr>
        <p:txBody>
          <a:bodyPr wrap="square">
            <a:spAutoFit/>
          </a:bodyPr>
          <a:lstStyle/>
          <a:p>
            <a:pPr>
              <a:lnSpc>
                <a:spcPct val="150000"/>
              </a:lnSpc>
            </a:pPr>
            <a:r>
              <a:rPr lang="en-US" sz="2400" smtClean="0"/>
              <a:t>3</a:t>
            </a:r>
            <a:r>
              <a:rPr altLang="zh-CN" sz="2400" smtClean="0"/>
              <a:t>.惯性</a:t>
            </a:r>
          </a:p>
          <a:p>
            <a:pPr>
              <a:lnSpc>
                <a:spcPct val="150000"/>
              </a:lnSpc>
            </a:pPr>
            <a:r>
              <a:rPr altLang="zh-CN" sz="2400" smtClean="0"/>
              <a:t>(1)定义</a:t>
            </a:r>
            <a:r>
              <a:rPr altLang="zh-CN" sz="2400" smtClean="0">
                <a:latin typeface="宋体" panose="02010600030101010101" pitchFamily="2" charset="-122"/>
                <a:ea typeface="宋体" panose="02010600030101010101" pitchFamily="2" charset="-122"/>
                <a:cs typeface="宋体" panose="02010600030101010101" pitchFamily="2" charset="-122"/>
              </a:rPr>
              <a:t>:物体保持原来运动状态不变的性质.</a:t>
            </a:r>
          </a:p>
          <a:p>
            <a:pPr>
              <a:lnSpc>
                <a:spcPct val="150000"/>
              </a:lnSpc>
            </a:pPr>
            <a:r>
              <a:rPr altLang="zh-CN" sz="2400" smtClean="0"/>
              <a:t>(2)影响因素</a:t>
            </a:r>
            <a:r>
              <a:rPr altLang="zh-CN" sz="2400" smtClean="0">
                <a:latin typeface="宋体" panose="02010600030101010101" pitchFamily="2" charset="-122"/>
                <a:ea typeface="宋体" panose="02010600030101010101" pitchFamily="2" charset="-122"/>
                <a:cs typeface="宋体" panose="02010600030101010101" pitchFamily="2" charset="-122"/>
              </a:rPr>
              <a:t>:一切物体都具有惯性,惯性是物体本身的一种属性.惯性的大小只与物体的</a:t>
            </a:r>
            <a:r>
              <a:rPr lang="en-US" sz="2400" u="sng" smtClean="0">
                <a:latin typeface="宋体" panose="02010600030101010101" pitchFamily="2" charset="-122"/>
                <a:ea typeface="宋体" panose="02010600030101010101" pitchFamily="2" charset="-122"/>
                <a:cs typeface="宋体" panose="02010600030101010101" pitchFamily="2" charset="-122"/>
              </a:rPr>
              <a:t>       </a:t>
            </a:r>
            <a:r>
              <a:rPr lang="en-US" altLang="zh-CN" sz="2400" u="sng" smtClean="0">
                <a:latin typeface="宋体" panose="02010600030101010101" pitchFamily="2" charset="-122"/>
                <a:ea typeface="宋体" panose="02010600030101010101" pitchFamily="2" charset="-122"/>
                <a:cs typeface="宋体" panose="02010600030101010101" pitchFamily="2" charset="-122"/>
              </a:rPr>
              <a:t>    </a:t>
            </a:r>
            <a:r>
              <a:rPr altLang="zh-CN" sz="2400" smtClean="0">
                <a:latin typeface="宋体" panose="02010600030101010101" pitchFamily="2" charset="-122"/>
                <a:ea typeface="宋体" panose="02010600030101010101" pitchFamily="2" charset="-122"/>
                <a:cs typeface="宋体" panose="02010600030101010101" pitchFamily="2" charset="-122"/>
              </a:rPr>
              <a:t>有关,与物体是否受力、运动状态等因素无关</a:t>
            </a:r>
            <a:r>
              <a:rPr lang="en-US" sz="2400" smtClean="0">
                <a:latin typeface="宋体" panose="02010600030101010101" pitchFamily="2" charset="-122"/>
                <a:ea typeface="宋体" panose="02010600030101010101" pitchFamily="2" charset="-122"/>
                <a:cs typeface="宋体" panose="02010600030101010101" pitchFamily="2" charset="-122"/>
              </a:rPr>
              <a:t>, </a:t>
            </a:r>
            <a:r>
              <a:rPr lang="en-US" sz="2400" u="sng" smtClean="0">
                <a:latin typeface="宋体" panose="02010600030101010101" pitchFamily="2" charset="-122"/>
                <a:ea typeface="宋体" panose="02010600030101010101" pitchFamily="2" charset="-122"/>
                <a:cs typeface="宋体" panose="02010600030101010101" pitchFamily="2" charset="-122"/>
              </a:rPr>
              <a:t>          </a:t>
            </a:r>
            <a:r>
              <a:rPr altLang="zh-CN" sz="2400" smtClean="0">
                <a:latin typeface="宋体" panose="02010600030101010101" pitchFamily="2" charset="-122"/>
                <a:ea typeface="宋体" panose="02010600030101010101" pitchFamily="2" charset="-122"/>
                <a:cs typeface="宋体" panose="02010600030101010101" pitchFamily="2" charset="-122"/>
              </a:rPr>
              <a:t>越大,惯性越大.</a:t>
            </a:r>
          </a:p>
          <a:p>
            <a:pPr>
              <a:lnSpc>
                <a:spcPct val="150000"/>
              </a:lnSpc>
            </a:pPr>
            <a:r>
              <a:rPr altLang="zh-CN" sz="2400" smtClean="0">
                <a:latin typeface="+mn-ea"/>
                <a:cs typeface="+mn-ea"/>
              </a:rPr>
              <a:t>(3)生活中常见的惯性现象: </a:t>
            </a:r>
            <a:endParaRPr altLang="zh-CN" sz="2400" smtClean="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altLang="zh-CN" sz="2400" smtClean="0">
                <a:latin typeface="宋体" panose="02010600030101010101" pitchFamily="2" charset="-122"/>
                <a:ea typeface="宋体" panose="02010600030101010101" pitchFamily="2" charset="-122"/>
                <a:cs typeface="宋体" panose="02010600030101010101" pitchFamily="2" charset="-122"/>
              </a:rPr>
              <a:t>踢出的足球在空中飞行;</a:t>
            </a:r>
          </a:p>
          <a:p>
            <a:pPr>
              <a:lnSpc>
                <a:spcPct val="150000"/>
              </a:lnSpc>
            </a:pPr>
            <a:r>
              <a:rPr altLang="zh-CN" sz="2400" smtClean="0">
                <a:latin typeface="宋体" panose="02010600030101010101" pitchFamily="2" charset="-122"/>
                <a:ea typeface="宋体" panose="02010600030101010101" pitchFamily="2" charset="-122"/>
                <a:cs typeface="宋体" panose="02010600030101010101" pitchFamily="2" charset="-122"/>
              </a:rPr>
              <a:t>纸飞机离开手以后,还会继续飞行;</a:t>
            </a:r>
          </a:p>
          <a:p>
            <a:pPr>
              <a:lnSpc>
                <a:spcPct val="150000"/>
              </a:lnSpc>
            </a:pPr>
            <a:r>
              <a:rPr altLang="zh-CN" sz="2400" smtClean="0">
                <a:latin typeface="宋体" panose="02010600030101010101" pitchFamily="2" charset="-122"/>
                <a:ea typeface="宋体" panose="02010600030101010101" pitchFamily="2" charset="-122"/>
                <a:cs typeface="宋体" panose="02010600030101010101" pitchFamily="2" charset="-122"/>
              </a:rPr>
              <a:t>锤头松了,常用撞击锤柄下端的方法使其套牢;</a:t>
            </a:r>
          </a:p>
          <a:p>
            <a:pPr>
              <a:lnSpc>
                <a:spcPct val="150000"/>
              </a:lnSpc>
            </a:pPr>
            <a:r>
              <a:rPr altLang="zh-CN" sz="2400" smtClean="0">
                <a:latin typeface="宋体" panose="02010600030101010101" pitchFamily="2" charset="-122"/>
                <a:ea typeface="宋体" panose="02010600030101010101" pitchFamily="2" charset="-122"/>
                <a:cs typeface="宋体" panose="02010600030101010101" pitchFamily="2" charset="-122"/>
              </a:rPr>
              <a:t>车启动时,人会向后仰,紧急刹车时,人会向前倾;</a:t>
            </a:r>
          </a:p>
        </p:txBody>
      </p:sp>
      <p:sp>
        <p:nvSpPr>
          <p:cNvPr id="40" name="TextBox 39"/>
          <p:cNvSpPr txBox="1"/>
          <p:nvPr/>
        </p:nvSpPr>
        <p:spPr>
          <a:xfrm>
            <a:off x="1160146" y="2154221"/>
            <a:ext cx="799652"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质量</a:t>
            </a:r>
            <a:endParaRPr lang="zh-CN" altLang="en-US" sz="2400">
              <a:solidFill>
                <a:srgbClr val="FF0000"/>
              </a:solidFill>
              <a:latin typeface="宋体" panose="02010600030101010101" pitchFamily="2" charset="-122"/>
              <a:ea typeface="宋体" panose="02010600030101010101" pitchFamily="2" charset="-122"/>
            </a:endParaRPr>
          </a:p>
        </p:txBody>
      </p:sp>
      <p:sp>
        <p:nvSpPr>
          <p:cNvPr id="41" name="TextBox 40"/>
          <p:cNvSpPr txBox="1"/>
          <p:nvPr/>
        </p:nvSpPr>
        <p:spPr>
          <a:xfrm>
            <a:off x="9017113" y="2154221"/>
            <a:ext cx="799652"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质量</a:t>
            </a:r>
            <a:endParaRPr lang="zh-CN" altLang="en-US" sz="240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ppt_x"/>
                                          </p:val>
                                        </p:tav>
                                        <p:tav tm="100000">
                                          <p:val>
                                            <p:strVal val="#ppt_x"/>
                                          </p:val>
                                        </p:tav>
                                      </p:tavLst>
                                    </p:anim>
                                    <p:anim calcmode="lin" valueType="num">
                                      <p:cBhvr additive="base">
                                        <p:cTn id="1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299318" y="540059"/>
            <a:ext cx="10012101" cy="3970318"/>
          </a:xfrm>
          <a:prstGeom prst="rect">
            <a:avLst/>
          </a:prstGeom>
        </p:spPr>
        <p:txBody>
          <a:bodyPr wrap="square">
            <a:spAutoFit/>
          </a:bodyPr>
          <a:lstStyle/>
          <a:p>
            <a:pPr>
              <a:lnSpc>
                <a:spcPct val="150000"/>
              </a:lnSpc>
            </a:pPr>
            <a:r>
              <a:rPr lang="zh-CN" altLang="en-US" sz="2400" smtClean="0">
                <a:latin typeface="宋体" panose="02010600030101010101" pitchFamily="2" charset="-122"/>
                <a:ea typeface="宋体" panose="02010600030101010101" pitchFamily="2" charset="-122"/>
                <a:cs typeface="宋体" panose="02010600030101010101" pitchFamily="2" charset="-122"/>
              </a:rPr>
              <a:t>用“拍打法”除去衣服上的灰尘</a:t>
            </a:r>
            <a:r>
              <a:rPr lang="en-US" altLang="zh-CN" sz="2400" smtClean="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altLang="zh-CN" sz="2400" smtClean="0">
                <a:latin typeface="宋体" panose="02010600030101010101" pitchFamily="2" charset="-122"/>
                <a:ea typeface="宋体" panose="02010600030101010101" pitchFamily="2" charset="-122"/>
                <a:cs typeface="宋体" panose="02010600030101010101" pitchFamily="2" charset="-122"/>
              </a:rPr>
              <a:t>子弹离开枪口后还会继续向前运动;</a:t>
            </a:r>
          </a:p>
          <a:p>
            <a:pPr>
              <a:lnSpc>
                <a:spcPct val="150000"/>
              </a:lnSpc>
            </a:pPr>
            <a:r>
              <a:rPr altLang="zh-CN" sz="2400" smtClean="0">
                <a:latin typeface="宋体" panose="02010600030101010101" pitchFamily="2" charset="-122"/>
                <a:ea typeface="宋体" panose="02010600030101010101" pitchFamily="2" charset="-122"/>
                <a:cs typeface="宋体" panose="02010600030101010101" pitchFamily="2" charset="-122"/>
              </a:rPr>
              <a:t>汽车紧急刹车时,要滑行一段距离后才能停下来;</a:t>
            </a:r>
          </a:p>
          <a:p>
            <a:pPr>
              <a:lnSpc>
                <a:spcPct val="150000"/>
              </a:lnSpc>
            </a:pPr>
            <a:r>
              <a:rPr altLang="zh-CN" sz="2400" smtClean="0">
                <a:latin typeface="宋体" panose="02010600030101010101" pitchFamily="2" charset="-122"/>
                <a:ea typeface="宋体" panose="02010600030101010101" pitchFamily="2" charset="-122"/>
                <a:cs typeface="宋体" panose="02010600030101010101" pitchFamily="2" charset="-122"/>
              </a:rPr>
              <a:t>投掷铅球时,铅球离开手后继续向前运动.</a:t>
            </a:r>
            <a:endParaRPr altLang="zh-CN" sz="2400" smtClean="0"/>
          </a:p>
          <a:p>
            <a:pPr>
              <a:lnSpc>
                <a:spcPct val="150000"/>
              </a:lnSpc>
            </a:pPr>
            <a:r>
              <a:rPr altLang="zh-CN" sz="2400" smtClean="0"/>
              <a:t>(4)惯性的利用与防范</a:t>
            </a:r>
          </a:p>
          <a:p>
            <a:pPr>
              <a:lnSpc>
                <a:spcPct val="150000"/>
              </a:lnSpc>
            </a:pPr>
            <a:r>
              <a:rPr altLang="zh-CN" sz="2400" smtClean="0"/>
              <a:t>惯性的利用</a:t>
            </a:r>
            <a:r>
              <a:rPr altLang="zh-CN" sz="2400" smtClean="0">
                <a:latin typeface="宋体" panose="02010600030101010101" pitchFamily="2" charset="-122"/>
                <a:ea typeface="宋体" panose="02010600030101010101" pitchFamily="2" charset="-122"/>
                <a:cs typeface="宋体" panose="02010600030101010101" pitchFamily="2" charset="-122"/>
              </a:rPr>
              <a:t>:跳高、跳远等田径项目要助跑. </a:t>
            </a:r>
          </a:p>
          <a:p>
            <a:pPr>
              <a:lnSpc>
                <a:spcPct val="150000"/>
              </a:lnSpc>
            </a:pPr>
            <a:r>
              <a:rPr altLang="zh-CN" sz="2400" smtClean="0"/>
              <a:t>惯性的防范</a:t>
            </a:r>
            <a:r>
              <a:rPr altLang="zh-CN" sz="2400" smtClean="0">
                <a:latin typeface="宋体" panose="02010600030101010101" pitchFamily="2" charset="-122"/>
                <a:ea typeface="宋体" panose="02010600030101010101" pitchFamily="2" charset="-122"/>
                <a:cs typeface="宋体" panose="02010600030101010101" pitchFamily="2" charset="-122"/>
              </a:rPr>
              <a:t>:安全带、公交车上的扶手.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61365" y="394335"/>
            <a:ext cx="2056130" cy="665480"/>
            <a:chOff x="11221" y="929"/>
            <a:chExt cx="3238" cy="1246"/>
          </a:xfrm>
        </p:grpSpPr>
        <p:sp>
          <p:nvSpPr>
            <p:cNvPr id="10" name="剪去对角的矩形 9"/>
            <p:cNvSpPr/>
            <p:nvPr/>
          </p:nvSpPr>
          <p:spPr>
            <a:xfrm>
              <a:off x="11221" y="929"/>
              <a:ext cx="3239" cy="1247"/>
            </a:xfrm>
            <a:prstGeom prst="snip2Diag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02" y="979"/>
              <a:ext cx="1146" cy="1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956310" y="46609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lstStyle/>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二力平衡</a:t>
              </a:r>
            </a:p>
          </p:txBody>
        </p:sp>
        <p:grpSp>
          <p:nvGrpSpPr>
            <p:cNvPr id="20488" name="组合 13"/>
            <p:cNvGrpSpPr/>
            <p:nvPr/>
          </p:nvGrpSpPr>
          <p:grpSpPr>
            <a:xfrm>
              <a:off x="894" y="3246"/>
              <a:ext cx="2489" cy="822"/>
              <a:chOff x="6686" y="8865"/>
              <a:chExt cx="2649" cy="877"/>
            </a:xfrm>
          </p:grpSpPr>
          <p:sp>
            <p:nvSpPr>
              <p:cNvPr id="20490" name="文本框 10"/>
              <p:cNvSpPr txBox="1"/>
              <p:nvPr/>
            </p:nvSpPr>
            <p:spPr>
              <a:xfrm>
                <a:off x="6686" y="8865"/>
                <a:ext cx="1536" cy="875"/>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p>
            </p:txBody>
          </p:sp>
        </p:grpSp>
      </p:grpSp>
      <p:sp>
        <p:nvSpPr>
          <p:cNvPr id="100" name="文本框 99"/>
          <p:cNvSpPr txBox="1"/>
          <p:nvPr/>
        </p:nvSpPr>
        <p:spPr>
          <a:xfrm>
            <a:off x="884555" y="988060"/>
            <a:ext cx="7903845" cy="119888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a:t>
            </a:r>
            <a:r>
              <a:rPr lang="en-US" sz="2400" b="1">
                <a:latin typeface="Times New Roman" panose="02020603050405020304" pitchFamily="18" charset="0"/>
                <a:ea typeface="黑体" panose="02010609060101010101" pitchFamily="49" charset="-122"/>
                <a:cs typeface="Times New Roman" panose="02020603050405020304" pitchFamily="18" charset="0"/>
              </a:rPr>
              <a:t> </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平衡状态：</a:t>
            </a:r>
            <a:r>
              <a:rPr lang="zh-CN" sz="2400">
                <a:latin typeface="Times New Roman" panose="02020603050405020304" pitchFamily="18" charset="0"/>
                <a:ea typeface="宋体" panose="02010600030101010101" pitchFamily="2" charset="-122"/>
                <a:cs typeface="Times New Roman" panose="02020603050405020304" pitchFamily="18" charset="0"/>
              </a:rPr>
              <a:t>物体处于静止或匀速直线运动状态．</a:t>
            </a:r>
            <a:endParaRPr lang="en-US" sz="2400" b="1">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2.</a:t>
            </a:r>
            <a:r>
              <a:rPr lang="en-US" sz="2400" b="1">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平衡力与相互作用力</a:t>
            </a:r>
            <a:endParaRPr lang="zh-CN" altLang="en-US" sz="2400">
              <a:latin typeface="Times New Roman" panose="02020603050405020304" pitchFamily="18" charset="0"/>
              <a:cs typeface="Times New Roman" panose="02020603050405020304" pitchFamily="18" charset="0"/>
            </a:endParaRPr>
          </a:p>
        </p:txBody>
      </p:sp>
      <p:graphicFrame>
        <p:nvGraphicFramePr>
          <p:cNvPr id="4" name="表格 3"/>
          <p:cNvGraphicFramePr>
            <a:graphicFrameLocks noGrp="1"/>
          </p:cNvGraphicFramePr>
          <p:nvPr>
            <p:custDataLst>
              <p:tags r:id="rId1"/>
            </p:custDataLst>
          </p:nvPr>
        </p:nvGraphicFramePr>
        <p:xfrm>
          <a:off x="1079500" y="2258060"/>
          <a:ext cx="10088880" cy="3817620"/>
        </p:xfrm>
        <a:graphic>
          <a:graphicData uri="http://schemas.openxmlformats.org/drawingml/2006/table">
            <a:tbl>
              <a:tblPr firstRow="1" bandRow="1">
                <a:tableStyleId>{5C22544A-7EE6-4342-B048-85BDC9FD1C3A}</a:tableStyleId>
              </a:tblPr>
              <a:tblGrid>
                <a:gridCol w="2445385"/>
                <a:gridCol w="3531870"/>
                <a:gridCol w="4111625"/>
              </a:tblGrid>
              <a:tr h="496570">
                <a:tc>
                  <a:txBody>
                    <a:bodyPr/>
                    <a:lstStyle/>
                    <a:p>
                      <a:pPr algn="ctr">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类型</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平衡力</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相互作用</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2601595">
                <a:tc>
                  <a:txBody>
                    <a:bodyPr/>
                    <a:lstStyle/>
                    <a:p>
                      <a:pPr algn="ctr">
                        <a:buNone/>
                      </a:pPr>
                      <a:r>
                        <a:rPr lang="zh-CN" altLang="en-US" sz="2400">
                          <a:solidFill>
                            <a:schemeClr val="tx1"/>
                          </a:solidFill>
                          <a:latin typeface="黑体" panose="02010609060101010101" pitchFamily="49" charset="-122"/>
                          <a:ea typeface="黑体" panose="02010609060101010101" pitchFamily="49" charset="-122"/>
                          <a:cs typeface="Times New Roman" panose="02020603050405020304" pitchFamily="18" charset="0"/>
                        </a:rPr>
                        <a:t>力的示意图</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buNone/>
                      </a:pPr>
                      <a:endParaRPr lang="zh-CN" altLang="en-US" sz="2400">
                        <a:solidFill>
                          <a:schemeClr val="tx1"/>
                        </a:solidFill>
                        <a:latin typeface="Times New Roman" panose="02020603050405020304" pitchFamily="18" charset="0"/>
                        <a:cs typeface="Times New Roman" panose="02020603050405020304" pitchFamily="18" charset="0"/>
                      </a:endParaRPr>
                    </a:p>
                    <a:p>
                      <a:pPr>
                        <a:buNone/>
                      </a:pPr>
                      <a:endParaRPr lang="zh-CN" altLang="en-US" sz="2400">
                        <a:solidFill>
                          <a:schemeClr val="tx1"/>
                        </a:solidFill>
                        <a:latin typeface="Times New Roman" panose="02020603050405020304" pitchFamily="18" charset="0"/>
                        <a:cs typeface="Times New Roman" panose="02020603050405020304" pitchFamily="18" charset="0"/>
                      </a:endParaRPr>
                    </a:p>
                    <a:p>
                      <a:pPr>
                        <a:buNone/>
                      </a:pPr>
                      <a:endParaRPr lang="zh-CN" altLang="en-US" sz="2400">
                        <a:solidFill>
                          <a:schemeClr val="tx1"/>
                        </a:solidFill>
                        <a:latin typeface="Times New Roman" panose="02020603050405020304" pitchFamily="18" charset="0"/>
                        <a:cs typeface="Times New Roman" panose="02020603050405020304" pitchFamily="18" charset="0"/>
                      </a:endParaRPr>
                    </a:p>
                    <a:p>
                      <a:pPr>
                        <a:buNone/>
                      </a:pPr>
                      <a:r>
                        <a:rPr lang="zh-CN" altLang="en-US" sz="2400">
                          <a:solidFill>
                            <a:schemeClr val="tx1"/>
                          </a:solidFill>
                          <a:latin typeface="Times New Roman" panose="02020603050405020304" pitchFamily="18" charset="0"/>
                          <a:cs typeface="Times New Roman" panose="02020603050405020304" pitchFamily="18" charset="0"/>
                        </a:rPr>
                        <a:t>      </a:t>
                      </a:r>
                    </a:p>
                    <a:p>
                      <a:pPr>
                        <a:buNone/>
                      </a:pPr>
                      <a:endParaRPr lang="zh-CN" altLang="en-US" sz="2400">
                        <a:solidFill>
                          <a:schemeClr val="tx1"/>
                        </a:solidFill>
                        <a:latin typeface="Times New Roman" panose="02020603050405020304" pitchFamily="18" charset="0"/>
                        <a:cs typeface="Times New Roman" panose="02020603050405020304" pitchFamily="18" charset="0"/>
                      </a:endParaRPr>
                    </a:p>
                    <a:p>
                      <a:pPr>
                        <a:buNone/>
                      </a:pPr>
                      <a:r>
                        <a:rPr lang="zh-CN" altLang="en-US" sz="2400">
                          <a:solidFill>
                            <a:schemeClr val="tx1"/>
                          </a:solidFill>
                          <a:latin typeface="Times New Roman" panose="02020603050405020304" pitchFamily="18" charset="0"/>
                          <a:cs typeface="Times New Roman" panose="02020603050405020304" pitchFamily="18" charset="0"/>
                        </a:rPr>
                        <a:t>      桌面对木块的支</a:t>
                      </a:r>
                    </a:p>
                    <a:p>
                      <a:pPr>
                        <a:buNone/>
                      </a:pPr>
                      <a:r>
                        <a:rPr lang="zh-CN" altLang="en-US" sz="2400">
                          <a:solidFill>
                            <a:schemeClr val="tx1"/>
                          </a:solidFill>
                          <a:latin typeface="Times New Roman" panose="02020603050405020304" pitchFamily="18" charset="0"/>
                          <a:cs typeface="Times New Roman" panose="02020603050405020304" pitchFamily="18" charset="0"/>
                        </a:rPr>
                        <a:t>      持力与木块重力</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buNone/>
                      </a:pPr>
                      <a:endParaRPr lang="zh-CN" altLang="en-US" sz="2400">
                        <a:solidFill>
                          <a:schemeClr val="tx1"/>
                        </a:solidFill>
                        <a:latin typeface="Times New Roman" panose="02020603050405020304" pitchFamily="18" charset="0"/>
                        <a:cs typeface="Times New Roman" panose="02020603050405020304" pitchFamily="18" charset="0"/>
                      </a:endParaRPr>
                    </a:p>
                    <a:p>
                      <a:pPr>
                        <a:buNone/>
                      </a:pPr>
                      <a:endParaRPr lang="zh-CN" altLang="en-US" sz="2400">
                        <a:solidFill>
                          <a:schemeClr val="tx1"/>
                        </a:solidFill>
                        <a:latin typeface="Times New Roman" panose="02020603050405020304" pitchFamily="18" charset="0"/>
                        <a:cs typeface="Times New Roman" panose="02020603050405020304" pitchFamily="18" charset="0"/>
                      </a:endParaRPr>
                    </a:p>
                    <a:p>
                      <a:pPr>
                        <a:buNone/>
                      </a:pPr>
                      <a:endParaRPr lang="zh-CN" altLang="en-US" sz="2400">
                        <a:solidFill>
                          <a:schemeClr val="tx1"/>
                        </a:solidFill>
                        <a:latin typeface="Times New Roman" panose="02020603050405020304" pitchFamily="18" charset="0"/>
                        <a:cs typeface="Times New Roman" panose="02020603050405020304" pitchFamily="18" charset="0"/>
                      </a:endParaRPr>
                    </a:p>
                    <a:p>
                      <a:pPr>
                        <a:buNone/>
                      </a:pPr>
                      <a:r>
                        <a:rPr lang="zh-CN" altLang="en-US" sz="2400">
                          <a:solidFill>
                            <a:schemeClr val="tx1"/>
                          </a:solidFill>
                          <a:latin typeface="Times New Roman" panose="02020603050405020304" pitchFamily="18" charset="0"/>
                          <a:cs typeface="Times New Roman" panose="02020603050405020304" pitchFamily="18" charset="0"/>
                        </a:rPr>
                        <a:t>    </a:t>
                      </a:r>
                    </a:p>
                    <a:p>
                      <a:pPr>
                        <a:buNone/>
                      </a:pPr>
                      <a:endParaRPr lang="zh-CN" altLang="en-US" sz="2400">
                        <a:solidFill>
                          <a:schemeClr val="tx1"/>
                        </a:solidFill>
                        <a:latin typeface="Times New Roman" panose="02020603050405020304" pitchFamily="18" charset="0"/>
                        <a:cs typeface="Times New Roman" panose="02020603050405020304" pitchFamily="18" charset="0"/>
                      </a:endParaRPr>
                    </a:p>
                    <a:p>
                      <a:pPr>
                        <a:buNone/>
                      </a:pPr>
                      <a:r>
                        <a:rPr lang="zh-CN" altLang="en-US" sz="2400">
                          <a:solidFill>
                            <a:schemeClr val="tx1"/>
                          </a:solidFill>
                          <a:latin typeface="Times New Roman" panose="02020603050405020304" pitchFamily="18" charset="0"/>
                          <a:cs typeface="Times New Roman" panose="02020603050405020304" pitchFamily="18" charset="0"/>
                        </a:rPr>
                        <a:t>     桌面对木块的支持力</a:t>
                      </a:r>
                    </a:p>
                    <a:p>
                      <a:pPr>
                        <a:buNone/>
                      </a:pPr>
                      <a:r>
                        <a:rPr lang="zh-CN" altLang="en-US" sz="2400">
                          <a:solidFill>
                            <a:schemeClr val="tx1"/>
                          </a:solidFill>
                          <a:latin typeface="Times New Roman" panose="02020603050405020304" pitchFamily="18" charset="0"/>
                          <a:cs typeface="Times New Roman" panose="02020603050405020304" pitchFamily="18" charset="0"/>
                        </a:rPr>
                        <a:t>       与木块对桌面压力</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669290">
                <a:tc>
                  <a:txBody>
                    <a:bodyPr/>
                    <a:lstStyle/>
                    <a:p>
                      <a:pPr algn="ctr">
                        <a:buNone/>
                      </a:pPr>
                      <a:r>
                        <a:rPr lang="zh-CN" altLang="en-US" sz="2400">
                          <a:solidFill>
                            <a:schemeClr val="tx1"/>
                          </a:solidFill>
                          <a:latin typeface="黑体" panose="02010609060101010101" pitchFamily="49" charset="-122"/>
                          <a:ea typeface="黑体" panose="02010609060101010101" pitchFamily="49" charset="-122"/>
                          <a:cs typeface="Times New Roman" panose="02020603050405020304" pitchFamily="18" charset="0"/>
                        </a:rPr>
                        <a:t>相同点</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gridSpan="2">
                  <a:txBody>
                    <a:bodyPr/>
                    <a:lstStyle/>
                    <a:p>
                      <a:pPr>
                        <a:buNone/>
                      </a:pPr>
                      <a:r>
                        <a:rPr lang="zh-CN" altLang="en-US" sz="2400">
                          <a:solidFill>
                            <a:schemeClr val="tx1"/>
                          </a:solidFill>
                          <a:latin typeface="Times New Roman" panose="02020603050405020304" pitchFamily="18" charset="0"/>
                          <a:cs typeface="Times New Roman" panose="02020603050405020304" pitchFamily="18" charset="0"/>
                        </a:rPr>
                        <a:t>(</a:t>
                      </a:r>
                      <a:r>
                        <a:rPr lang="en-US" altLang="zh-CN" sz="2400">
                          <a:solidFill>
                            <a:schemeClr val="tx1"/>
                          </a:solidFill>
                          <a:latin typeface="Times New Roman" panose="02020603050405020304" pitchFamily="18" charset="0"/>
                          <a:cs typeface="Times New Roman" panose="02020603050405020304" pitchFamily="18" charset="0"/>
                        </a:rPr>
                        <a:t>1</a:t>
                      </a:r>
                      <a:r>
                        <a:rPr lang="zh-CN" altLang="en-US" sz="2400">
                          <a:solidFill>
                            <a:schemeClr val="tx1"/>
                          </a:solidFill>
                          <a:latin typeface="Times New Roman" panose="02020603050405020304" pitchFamily="18" charset="0"/>
                          <a:cs typeface="Times New Roman" panose="02020603050405020304" pitchFamily="18" charset="0"/>
                        </a:rPr>
                        <a:t>)大小相等；(</a:t>
                      </a:r>
                      <a:r>
                        <a:rPr lang="en-US" altLang="zh-CN" sz="2400">
                          <a:solidFill>
                            <a:schemeClr val="tx1"/>
                          </a:solidFill>
                          <a:latin typeface="Times New Roman" panose="02020603050405020304" pitchFamily="18" charset="0"/>
                          <a:cs typeface="Times New Roman" panose="02020603050405020304" pitchFamily="18" charset="0"/>
                        </a:rPr>
                        <a:t>2</a:t>
                      </a:r>
                      <a:r>
                        <a:rPr lang="zh-CN" altLang="en-US" sz="2400">
                          <a:solidFill>
                            <a:schemeClr val="tx1"/>
                          </a:solidFill>
                          <a:latin typeface="Times New Roman" panose="02020603050405020304" pitchFamily="18" charset="0"/>
                          <a:cs typeface="Times New Roman" panose="02020603050405020304" pitchFamily="18" charset="0"/>
                        </a:rPr>
                        <a:t>)__</a:t>
                      </a:r>
                      <a:r>
                        <a:rPr lang="en-US" altLang="zh-CN" sz="2400">
                          <a:solidFill>
                            <a:schemeClr val="tx1"/>
                          </a:solidFill>
                          <a:latin typeface="Times New Roman" panose="02020603050405020304" pitchFamily="18" charset="0"/>
                          <a:cs typeface="Times New Roman" panose="02020603050405020304" pitchFamily="18" charset="0"/>
                        </a:rPr>
                        <a:t>__</a:t>
                      </a:r>
                      <a:r>
                        <a:rPr lang="zh-CN" altLang="en-US" sz="2400">
                          <a:solidFill>
                            <a:schemeClr val="tx1"/>
                          </a:solidFill>
                          <a:latin typeface="Times New Roman" panose="02020603050405020304" pitchFamily="18" charset="0"/>
                          <a:cs typeface="Times New Roman" panose="02020603050405020304" pitchFamily="18" charset="0"/>
                        </a:rPr>
                        <a:t>______；(</a:t>
                      </a:r>
                      <a:r>
                        <a:rPr lang="en-US" altLang="zh-CN" sz="2400">
                          <a:solidFill>
                            <a:schemeClr val="tx1"/>
                          </a:solidFill>
                          <a:latin typeface="Times New Roman" panose="02020603050405020304" pitchFamily="18" charset="0"/>
                          <a:cs typeface="Times New Roman" panose="02020603050405020304" pitchFamily="18" charset="0"/>
                        </a:rPr>
                        <a:t>3</a:t>
                      </a:r>
                      <a:r>
                        <a:rPr lang="zh-CN" altLang="en-US" sz="2400">
                          <a:solidFill>
                            <a:schemeClr val="tx1"/>
                          </a:solidFill>
                          <a:latin typeface="Times New Roman" panose="02020603050405020304" pitchFamily="18" charset="0"/>
                          <a:cs typeface="Times New Roman" panose="02020603050405020304" pitchFamily="18" charset="0"/>
                        </a:rPr>
                        <a:t>)作用在同一条直线上</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xBody>
                    <a:bodyPr/>
                    <a:lstStyle/>
                    <a:p>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pic>
        <p:nvPicPr>
          <p:cNvPr id="5" name="图片 1439"/>
          <p:cNvPicPr>
            <a:picLocks noChangeAspect="1"/>
          </p:cNvPicPr>
          <p:nvPr/>
        </p:nvPicPr>
        <p:blipFill>
          <a:blip r:embed="rId3"/>
          <a:stretch>
            <a:fillRect/>
          </a:stretch>
        </p:blipFill>
        <p:spPr>
          <a:xfrm>
            <a:off x="8188325" y="2858770"/>
            <a:ext cx="1678940" cy="1490345"/>
          </a:xfrm>
          <a:prstGeom prst="rect">
            <a:avLst/>
          </a:prstGeom>
          <a:noFill/>
          <a:ln w="9525">
            <a:noFill/>
          </a:ln>
        </p:spPr>
      </p:pic>
      <p:pic>
        <p:nvPicPr>
          <p:cNvPr id="6" name="图片 1440"/>
          <p:cNvPicPr>
            <a:picLocks noChangeAspect="1"/>
          </p:cNvPicPr>
          <p:nvPr/>
        </p:nvPicPr>
        <p:blipFill>
          <a:blip r:embed="rId4"/>
          <a:stretch>
            <a:fillRect/>
          </a:stretch>
        </p:blipFill>
        <p:spPr>
          <a:xfrm>
            <a:off x="4457065" y="2947670"/>
            <a:ext cx="1577340" cy="1401445"/>
          </a:xfrm>
          <a:prstGeom prst="rect">
            <a:avLst/>
          </a:prstGeom>
          <a:noFill/>
          <a:ln w="9525">
            <a:noFill/>
          </a:ln>
        </p:spPr>
      </p:pic>
      <p:sp>
        <p:nvSpPr>
          <p:cNvPr id="2" name="文本框 1"/>
          <p:cNvSpPr txBox="1"/>
          <p:nvPr/>
        </p:nvSpPr>
        <p:spPr>
          <a:xfrm>
            <a:off x="5851525" y="5457825"/>
            <a:ext cx="148844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方向相反</a:t>
            </a:r>
            <a:endParaRPr lang="zh-CN" altLang="en-US" sz="2400">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1139190" y="739775"/>
          <a:ext cx="10131425" cy="3417570"/>
        </p:xfrm>
        <a:graphic>
          <a:graphicData uri="http://schemas.openxmlformats.org/drawingml/2006/table">
            <a:tbl>
              <a:tblPr firstRow="1" bandRow="1">
                <a:tableStyleId>{5C22544A-7EE6-4342-B048-85BDC9FD1C3A}</a:tableStyleId>
              </a:tblPr>
              <a:tblGrid>
                <a:gridCol w="1008380"/>
                <a:gridCol w="2368550"/>
                <a:gridCol w="3377565"/>
                <a:gridCol w="3376930"/>
              </a:tblGrid>
              <a:tr h="457200">
                <a:tc gridSpan="2">
                  <a:txBody>
                    <a:bodyPr/>
                    <a:lstStyle/>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类型</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xBody>
                    <a:bodyPr/>
                    <a:lstStyle/>
                    <a:p>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平衡力</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相互作用</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298575">
                <a:tc rowSpan="3">
                  <a:txBody>
                    <a:bodyPr/>
                    <a:lstStyle/>
                    <a:p>
                      <a:pPr algn="ctr">
                        <a:lnSpc>
                          <a:spcPct val="150000"/>
                        </a:lnSpc>
                        <a:buNone/>
                      </a:pPr>
                      <a:r>
                        <a:rPr lang="zh-CN" altLang="en-US" sz="2400">
                          <a:solidFill>
                            <a:schemeClr val="tx1"/>
                          </a:solidFill>
                          <a:latin typeface="黑体" panose="02010609060101010101" pitchFamily="49" charset="-122"/>
                          <a:ea typeface="黑体" panose="02010609060101010101" pitchFamily="49" charset="-122"/>
                        </a:rPr>
                        <a:t>不</a:t>
                      </a:r>
                    </a:p>
                    <a:p>
                      <a:pPr algn="ctr">
                        <a:lnSpc>
                          <a:spcPct val="150000"/>
                        </a:lnSpc>
                        <a:buNone/>
                      </a:pPr>
                      <a:r>
                        <a:rPr lang="zh-CN" altLang="en-US" sz="2400">
                          <a:solidFill>
                            <a:schemeClr val="tx1"/>
                          </a:solidFill>
                          <a:latin typeface="黑体" panose="02010609060101010101" pitchFamily="49" charset="-122"/>
                          <a:ea typeface="黑体" panose="02010609060101010101" pitchFamily="49" charset="-122"/>
                        </a:rPr>
                        <a:t>同</a:t>
                      </a:r>
                    </a:p>
                    <a:p>
                      <a:pPr algn="ctr">
                        <a:lnSpc>
                          <a:spcPct val="150000"/>
                        </a:lnSpc>
                        <a:buNone/>
                      </a:pPr>
                      <a:r>
                        <a:rPr lang="zh-CN" altLang="en-US" sz="2400">
                          <a:solidFill>
                            <a:schemeClr val="tx1"/>
                          </a:solidFill>
                          <a:latin typeface="黑体" panose="02010609060101010101" pitchFamily="49" charset="-122"/>
                          <a:ea typeface="黑体" panose="02010609060101010101" pitchFamily="49" charset="-122"/>
                        </a:rPr>
                        <a:t>点</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力的作用点</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作用在______个物体上</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l">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分别作用在____个不同的物体上</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739140">
                <a:tc vMerge="1">
                  <a:txBody>
                    <a:bodyPr/>
                    <a:lstStyle/>
                    <a:p>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力的性质</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不一定相同</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同一性质的力</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739775">
                <a:tc vMerge="1">
                  <a:txBody>
                    <a:bodyPr/>
                    <a:lstStyle/>
                    <a:p>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产生的效果</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互相抵消</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不能互相抵消</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0" name="文本框 99"/>
          <p:cNvSpPr txBox="1"/>
          <p:nvPr/>
        </p:nvSpPr>
        <p:spPr>
          <a:xfrm>
            <a:off x="5676265" y="1801495"/>
            <a:ext cx="101981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同一</a:t>
            </a:r>
            <a:endParaRPr lang="zh-CN" altLang="en-US" sz="2400">
              <a:solidFill>
                <a:srgbClr val="FF0000"/>
              </a:solidFill>
              <a:ea typeface="宋体" panose="02010600030101010101" pitchFamily="2" charset="-122"/>
            </a:endParaRPr>
          </a:p>
        </p:txBody>
      </p:sp>
      <p:sp>
        <p:nvSpPr>
          <p:cNvPr id="3" name="文本框 2"/>
          <p:cNvSpPr txBox="1"/>
          <p:nvPr/>
        </p:nvSpPr>
        <p:spPr>
          <a:xfrm>
            <a:off x="9549765" y="1527810"/>
            <a:ext cx="65087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两</a:t>
            </a:r>
            <a:endParaRPr lang="zh-CN" altLang="en-US" sz="2400">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58800" y="437515"/>
            <a:ext cx="2056130" cy="665480"/>
            <a:chOff x="11221" y="929"/>
            <a:chExt cx="3238" cy="1246"/>
          </a:xfrm>
        </p:grpSpPr>
        <p:sp>
          <p:nvSpPr>
            <p:cNvPr id="10" name="剪去对角的矩形 9"/>
            <p:cNvSpPr/>
            <p:nvPr/>
          </p:nvSpPr>
          <p:spPr>
            <a:xfrm>
              <a:off x="11221" y="929"/>
              <a:ext cx="3239" cy="1247"/>
            </a:xfrm>
            <a:prstGeom prst="snip2Diag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02" y="979"/>
              <a:ext cx="1146" cy="1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836930" y="51181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lstStyle/>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摩擦力</a:t>
              </a:r>
            </a:p>
          </p:txBody>
        </p:sp>
        <p:grpSp>
          <p:nvGrpSpPr>
            <p:cNvPr id="20488" name="组合 13"/>
            <p:cNvGrpSpPr/>
            <p:nvPr/>
          </p:nvGrpSpPr>
          <p:grpSpPr>
            <a:xfrm>
              <a:off x="894" y="3246"/>
              <a:ext cx="2489" cy="822"/>
              <a:chOff x="6686" y="8865"/>
              <a:chExt cx="2649" cy="877"/>
            </a:xfrm>
          </p:grpSpPr>
          <p:sp>
            <p:nvSpPr>
              <p:cNvPr id="20490" name="文本框 10"/>
              <p:cNvSpPr txBox="1"/>
              <p:nvPr/>
            </p:nvSpPr>
            <p:spPr>
              <a:xfrm>
                <a:off x="6686" y="8865"/>
                <a:ext cx="1536" cy="875"/>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p>
            </p:txBody>
          </p:sp>
        </p:grpSp>
      </p:grpSp>
      <p:sp>
        <p:nvSpPr>
          <p:cNvPr id="100" name="文本框 99"/>
          <p:cNvSpPr txBox="1"/>
          <p:nvPr/>
        </p:nvSpPr>
        <p:spPr>
          <a:xfrm>
            <a:off x="778510" y="1284605"/>
            <a:ext cx="10633075" cy="452310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 </a:t>
            </a:r>
            <a:r>
              <a:rPr lang="zh-CN" sz="2400">
                <a:latin typeface="Times New Roman" panose="02020603050405020304" pitchFamily="18" charset="0"/>
                <a:ea typeface="黑体" panose="02010609060101010101" pitchFamily="49" charset="-122"/>
                <a:cs typeface="Times New Roman" panose="02020603050405020304" pitchFamily="18" charset="0"/>
              </a:rPr>
              <a:t>滑动摩擦力</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黑体" panose="02010609060101010101" pitchFamily="49" charset="-122"/>
                <a:cs typeface="Times New Roman" panose="02020603050405020304" pitchFamily="18" charset="0"/>
              </a:rPr>
              <a:t>定义：</a:t>
            </a:r>
            <a:r>
              <a:rPr lang="zh-CN" sz="2400">
                <a:latin typeface="Times New Roman" panose="02020603050405020304" pitchFamily="18" charset="0"/>
                <a:ea typeface="宋体" panose="02010600030101010101" pitchFamily="2" charset="-122"/>
                <a:cs typeface="Times New Roman" panose="02020603050405020304" pitchFamily="18" charset="0"/>
              </a:rPr>
              <a:t>两个相互接触的物体，当它们相对滑动时，在接触面上会产生一种阻碍相对滑动的力</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不能说成阻碍物体运动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黑体" panose="02010609060101010101" pitchFamily="49" charset="-122"/>
                <a:cs typeface="Times New Roman" panose="02020603050405020304" pitchFamily="18" charset="0"/>
              </a:rPr>
              <a:t>产生的条件：</a:t>
            </a:r>
            <a:r>
              <a:rPr lang="zh-CN" sz="2400">
                <a:latin typeface="Times New Roman" panose="02020603050405020304" pitchFamily="18" charset="0"/>
                <a:ea typeface="宋体" panose="02010600030101010101" pitchFamily="2" charset="-122"/>
                <a:cs typeface="Times New Roman" panose="02020603050405020304" pitchFamily="18" charset="0"/>
              </a:rPr>
              <a:t>两个物体接触且有压力；相对运动；接触面粗糙．</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黑体" panose="02010609060101010101" pitchFamily="49" charset="-122"/>
                <a:cs typeface="Times New Roman" panose="02020603050405020304" pitchFamily="18" charset="0"/>
              </a:rPr>
              <a:t>方向：</a:t>
            </a:r>
            <a:r>
              <a:rPr lang="zh-CN" sz="2400">
                <a:latin typeface="Times New Roman" panose="02020603050405020304" pitchFamily="18" charset="0"/>
                <a:ea typeface="宋体" panose="02010600030101010101" pitchFamily="2" charset="-122"/>
                <a:cs typeface="Times New Roman" panose="02020603050405020304" pitchFamily="18" charset="0"/>
              </a:rPr>
              <a:t>与物体相对运动的方向</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zh-CN" sz="2400">
                <a:latin typeface="Times New Roman" panose="02020603050405020304" pitchFamily="18" charset="0"/>
                <a:ea typeface="黑体" panose="02010609060101010101" pitchFamily="49" charset="-122"/>
                <a:cs typeface="Times New Roman" panose="02020603050405020304" pitchFamily="18" charset="0"/>
              </a:rPr>
              <a:t>影响因素：</a:t>
            </a:r>
            <a:r>
              <a:rPr lang="zh-CN" sz="2400">
                <a:latin typeface="Times New Roman" panose="02020603050405020304" pitchFamily="18" charset="0"/>
                <a:ea typeface="宋体" panose="02010600030101010101" pitchFamily="2" charset="-122"/>
                <a:cs typeface="Times New Roman" panose="02020603050405020304" pitchFamily="18" charset="0"/>
              </a:rPr>
              <a:t>压力、接触面的粗糙程度．压力越</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，接触面越</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，滑动摩擦力越大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与速度大小、接触面积大小无关</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p>
          <a:p>
            <a:pPr>
              <a:lnSpc>
                <a:spcPct val="150000"/>
              </a:lnSpc>
            </a:pP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5271135" y="3614420"/>
            <a:ext cx="89979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相反</a:t>
            </a:r>
            <a:endParaRPr lang="zh-CN" altLang="en-US" sz="2400">
              <a:solidFill>
                <a:srgbClr val="FF0000"/>
              </a:solidFill>
              <a:ea typeface="宋体" panose="02010600030101010101" pitchFamily="2" charset="-122"/>
            </a:endParaRPr>
          </a:p>
        </p:txBody>
      </p:sp>
      <p:sp>
        <p:nvSpPr>
          <p:cNvPr id="3" name="文本框 2"/>
          <p:cNvSpPr txBox="1"/>
          <p:nvPr/>
        </p:nvSpPr>
        <p:spPr>
          <a:xfrm>
            <a:off x="7555865" y="4143375"/>
            <a:ext cx="631190" cy="460375"/>
          </a:xfrm>
          <a:prstGeom prst="rect">
            <a:avLst/>
          </a:prstGeom>
          <a:noFill/>
          <a:ln w="9525">
            <a:noFill/>
          </a:ln>
        </p:spPr>
        <p:txBody>
          <a:bodyPr wrap="square">
            <a:spAutoFit/>
          </a:bodyPr>
          <a:lstStyle/>
          <a:p>
            <a:r>
              <a:rPr lang="zh-CN" sz="2400">
                <a:solidFill>
                  <a:srgbClr val="FF0000"/>
                </a:solidFill>
                <a:latin typeface="Times New Roman" panose="02020603050405020304" pitchFamily="18" charset="0"/>
                <a:ea typeface="宋体" panose="02010600030101010101" pitchFamily="2" charset="-122"/>
              </a:rPr>
              <a:t>大</a:t>
            </a:r>
            <a:endParaRPr lang="zh-CN" altLang="en-US" sz="2400">
              <a:solidFill>
                <a:srgbClr val="FF0000"/>
              </a:solidFill>
              <a:latin typeface="Times New Roman" pitchFamily="18" charset="0"/>
              <a:ea typeface="宋体" pitchFamily="2" charset="-122"/>
            </a:endParaRPr>
          </a:p>
        </p:txBody>
      </p:sp>
      <p:sp>
        <p:nvSpPr>
          <p:cNvPr id="5" name="文本框 4"/>
          <p:cNvSpPr txBox="1"/>
          <p:nvPr/>
        </p:nvSpPr>
        <p:spPr>
          <a:xfrm>
            <a:off x="10159365" y="4143375"/>
            <a:ext cx="920115" cy="460375"/>
          </a:xfrm>
          <a:prstGeom prst="rect">
            <a:avLst/>
          </a:prstGeom>
          <a:noFill/>
          <a:ln w="9525">
            <a:noFill/>
          </a:ln>
        </p:spPr>
        <p:txBody>
          <a:bodyPr wrap="square">
            <a:spAutoFit/>
          </a:bodyPr>
          <a:lstStyle/>
          <a:p>
            <a:r>
              <a:rPr lang="zh-CN" sz="2400">
                <a:solidFill>
                  <a:srgbClr val="FF0000"/>
                </a:solidFill>
                <a:latin typeface="Times New Roman" panose="02020603050405020304" pitchFamily="18" charset="0"/>
                <a:ea typeface="宋体" panose="02010600030101010101" pitchFamily="2" charset="-122"/>
              </a:rPr>
              <a:t>粗糙</a:t>
            </a:r>
            <a:endParaRPr lang="zh-CN"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KSO_WM_DOC_GUID" val="{469ab410-7db1-409e-b05a-910fd322add9}"/>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40"/>
</p:tagLst>
</file>

<file path=ppt/tags/tag3.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15624a1c-a9db-4d5e-9a10-0ed3f685922b}"/>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89842db0-c8a9-4d6f-9002-666ca8e2e202}"/>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6444eb15-44db-4f81-8e27-305dcbd0cc04}"/>
</p:tagLst>
</file>

<file path=ppt/theme/theme1.xml><?xml version="1.0" encoding="utf-8"?>
<a:theme xmlns:a="http://schemas.openxmlformats.org/drawingml/2006/main" name="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2607</Words>
  <Application>Microsoft Office PowerPoint</Application>
  <PresentationFormat>自定义</PresentationFormat>
  <Paragraphs>194</Paragraphs>
  <Slides>28</Slides>
  <Notes>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Office 主题</vt:lpstr>
      <vt:lpstr>Microsoft Word 文档</vt:lpstr>
      <vt:lpstr>第八章 运动和力 章末复习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第八章 运动和力 章末复习</dc:title>
  <dc:creator>rbm.xkw.com</dc:creator>
  <cp:lastModifiedBy>User</cp:lastModifiedBy>
  <cp:revision>3</cp:revision>
  <cp:lastPrinted>2021-05-10T10:49:59Z</cp:lastPrinted>
  <dcterms:created xsi:type="dcterms:W3CDTF">2021-05-10T10:49:59Z</dcterms:created>
  <dcterms:modified xsi:type="dcterms:W3CDTF">2021-06-12T07:26:51Z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